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46"/>
  </p:notesMasterIdLst>
  <p:sldIdLst>
    <p:sldId id="263" r:id="rId2"/>
    <p:sldId id="262" r:id="rId3"/>
    <p:sldId id="257" r:id="rId4"/>
    <p:sldId id="258" r:id="rId5"/>
    <p:sldId id="259" r:id="rId6"/>
    <p:sldId id="321" r:id="rId7"/>
    <p:sldId id="261" r:id="rId8"/>
    <p:sldId id="318" r:id="rId9"/>
    <p:sldId id="319" r:id="rId10"/>
    <p:sldId id="264" r:id="rId11"/>
    <p:sldId id="265" r:id="rId12"/>
    <p:sldId id="266" r:id="rId13"/>
    <p:sldId id="322" r:id="rId14"/>
    <p:sldId id="268" r:id="rId15"/>
    <p:sldId id="323" r:id="rId16"/>
    <p:sldId id="324" r:id="rId17"/>
    <p:sldId id="271" r:id="rId18"/>
    <p:sldId id="272" r:id="rId19"/>
    <p:sldId id="273" r:id="rId20"/>
    <p:sldId id="274" r:id="rId21"/>
    <p:sldId id="275" r:id="rId22"/>
    <p:sldId id="276" r:id="rId23"/>
    <p:sldId id="320" r:id="rId24"/>
    <p:sldId id="278" r:id="rId25"/>
    <p:sldId id="279" r:id="rId26"/>
    <p:sldId id="280" r:id="rId27"/>
    <p:sldId id="281" r:id="rId28"/>
    <p:sldId id="282" r:id="rId29"/>
    <p:sldId id="283" r:id="rId30"/>
    <p:sldId id="325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326" r:id="rId42"/>
    <p:sldId id="327" r:id="rId43"/>
    <p:sldId id="316" r:id="rId44"/>
    <p:sldId id="328" r:id="rId45"/>
  </p:sldIdLst>
  <p:sldSz cx="9144000" cy="6858000" type="screen4x3"/>
  <p:notesSz cx="6858000" cy="9144000"/>
  <p:defaultTextStyle>
    <a:defPPr>
      <a:defRPr lang="fr-FR"/>
    </a:defPPr>
    <a:lvl1pPr marL="0" algn="l" defTabSz="914226" rtl="0" eaLnBrk="1" latinLnBrk="0" hangingPunct="1">
      <a:defRPr sz="1801" kern="1200">
        <a:solidFill>
          <a:schemeClr val="tx1"/>
        </a:solidFill>
        <a:latin typeface="+mn-lt"/>
        <a:ea typeface="+mn-ea"/>
        <a:cs typeface="+mn-cs"/>
      </a:defRPr>
    </a:lvl1pPr>
    <a:lvl2pPr marL="457113" algn="l" defTabSz="914226" rtl="0" eaLnBrk="1" latinLnBrk="0" hangingPunct="1">
      <a:defRPr sz="1801" kern="1200">
        <a:solidFill>
          <a:schemeClr val="tx1"/>
        </a:solidFill>
        <a:latin typeface="+mn-lt"/>
        <a:ea typeface="+mn-ea"/>
        <a:cs typeface="+mn-cs"/>
      </a:defRPr>
    </a:lvl2pPr>
    <a:lvl3pPr marL="914226" algn="l" defTabSz="914226" rtl="0" eaLnBrk="1" latinLnBrk="0" hangingPunct="1">
      <a:defRPr sz="1801" kern="1200">
        <a:solidFill>
          <a:schemeClr val="tx1"/>
        </a:solidFill>
        <a:latin typeface="+mn-lt"/>
        <a:ea typeface="+mn-ea"/>
        <a:cs typeface="+mn-cs"/>
      </a:defRPr>
    </a:lvl3pPr>
    <a:lvl4pPr marL="1371341" algn="l" defTabSz="914226" rtl="0" eaLnBrk="1" latinLnBrk="0" hangingPunct="1">
      <a:defRPr sz="1801" kern="1200">
        <a:solidFill>
          <a:schemeClr val="tx1"/>
        </a:solidFill>
        <a:latin typeface="+mn-lt"/>
        <a:ea typeface="+mn-ea"/>
        <a:cs typeface="+mn-cs"/>
      </a:defRPr>
    </a:lvl4pPr>
    <a:lvl5pPr marL="1828453" algn="l" defTabSz="914226" rtl="0" eaLnBrk="1" latinLnBrk="0" hangingPunct="1">
      <a:defRPr sz="1801" kern="1200">
        <a:solidFill>
          <a:schemeClr val="tx1"/>
        </a:solidFill>
        <a:latin typeface="+mn-lt"/>
        <a:ea typeface="+mn-ea"/>
        <a:cs typeface="+mn-cs"/>
      </a:defRPr>
    </a:lvl5pPr>
    <a:lvl6pPr marL="2285566" algn="l" defTabSz="914226" rtl="0" eaLnBrk="1" latinLnBrk="0" hangingPunct="1">
      <a:defRPr sz="1801" kern="1200">
        <a:solidFill>
          <a:schemeClr val="tx1"/>
        </a:solidFill>
        <a:latin typeface="+mn-lt"/>
        <a:ea typeface="+mn-ea"/>
        <a:cs typeface="+mn-cs"/>
      </a:defRPr>
    </a:lvl6pPr>
    <a:lvl7pPr marL="2742679" algn="l" defTabSz="914226" rtl="0" eaLnBrk="1" latinLnBrk="0" hangingPunct="1">
      <a:defRPr sz="1801" kern="1200">
        <a:solidFill>
          <a:schemeClr val="tx1"/>
        </a:solidFill>
        <a:latin typeface="+mn-lt"/>
        <a:ea typeface="+mn-ea"/>
        <a:cs typeface="+mn-cs"/>
      </a:defRPr>
    </a:lvl7pPr>
    <a:lvl8pPr marL="3199794" algn="l" defTabSz="914226" rtl="0" eaLnBrk="1" latinLnBrk="0" hangingPunct="1">
      <a:defRPr sz="1801" kern="1200">
        <a:solidFill>
          <a:schemeClr val="tx1"/>
        </a:solidFill>
        <a:latin typeface="+mn-lt"/>
        <a:ea typeface="+mn-ea"/>
        <a:cs typeface="+mn-cs"/>
      </a:defRPr>
    </a:lvl8pPr>
    <a:lvl9pPr marL="3656907" algn="l" defTabSz="914226" rtl="0" eaLnBrk="1" latinLnBrk="0" hangingPunct="1">
      <a:defRPr sz="1801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9B0A0"/>
    <a:srgbClr val="72B0A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94C632D-D3BD-C142-B93F-C90E6BDD7C20}" v="11" dt="2022-05-26T18:32:04.67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58"/>
    <p:restoredTop sz="83380"/>
  </p:normalViewPr>
  <p:slideViewPr>
    <p:cSldViewPr snapToGrid="0" snapToObjects="1">
      <p:cViewPr varScale="1">
        <p:scale>
          <a:sx n="79" d="100"/>
          <a:sy n="79" d="100"/>
        </p:scale>
        <p:origin x="2187" y="6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7E5156-1B5D-054E-B5B2-E1B1BA160252}" type="datetimeFigureOut">
              <a:rPr lang="fr-FR" smtClean="0"/>
              <a:t>10/10/2025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CBD60B-517C-4242-AE46-E1BD2D086542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170142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388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6942" algn="l" defTabSz="91388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3884" algn="l" defTabSz="91388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0825" algn="l" defTabSz="91388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7765" algn="l" defTabSz="91388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4705" algn="l" defTabSz="91388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1647" algn="l" defTabSz="91388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8590" algn="l" defTabSz="91388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5532" algn="l" defTabSz="91388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dirty="0"/>
              <a:t>The McGill initiative on Computational Medicine was formed in 2017 and aims to deliver inter-disciplinary research programs and empower the use of data in health research and health care delivery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dirty="0"/>
              <a:t>Located at the Genome Center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A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A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dirty="0"/>
              <a:t>They have a newsletter were you can subscribe to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A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dirty="0"/>
              <a:t>more info on the web site</a:t>
            </a:r>
          </a:p>
          <a:p>
            <a:endParaRPr lang="en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CBD60B-517C-4242-AE46-E1BD2D086542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400635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8512a5c7e2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38512a5c7e2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84fd4040f6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84fd4040f6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84fd4040f6_0_2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384fd4040f6_0_2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84fd4040f6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84fd4040f6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84fd4040f6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384fd4040f6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384fd4040f6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384fd4040f6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384fd4040f6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384fd4040f6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384fd4040f6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384fd4040f6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384fd4040f6_0_2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384fd4040f6_0_2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384fd4040f6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384fd4040f6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384fd4040f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384fd4040f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84fd4040f6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384fd4040f6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384fd4040f6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384fd4040f6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384fd4040f6_0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384fd4040f6_0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384fd4040f6_0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384fd4040f6_0_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384fd4040f6_0_2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384fd4040f6_0_2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384fd4040f6_0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384fd4040f6_0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384fd4040f6_0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384fd4040f6_0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384fd4040f6_0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384fd4040f6_0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384fd4040f6_0_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384fd4040f6_0_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384fd4040f6_0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384fd4040f6_0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84fd4040f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384fd4040f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384fd4040f6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384fd4040f6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3851718c180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3851718c180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3851718c180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3851718c180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384fd4040f6_0_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384fd4040f6_0_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384fd4040f6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384fd4040f6_0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CBD60B-517C-4242-AE46-E1BD2D086542}" type="slidenum">
              <a:rPr lang="fr-FR" smtClean="0"/>
              <a:t>42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257937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38512a5c7e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38512a5c7e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84fd4040f6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384fd4040f6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8512a5c7e2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38512a5c7e2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38512a5c7e2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38512a5c7e2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38512a5c7e2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38512a5c7e2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get fastq/fasta data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38512a5c7e2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38512a5c7e2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ZoneTexte 7">
            <a:extLst>
              <a:ext uri="{FF2B5EF4-FFF2-40B4-BE49-F238E27FC236}">
                <a16:creationId xmlns:a16="http://schemas.microsoft.com/office/drawing/2014/main" id="{8C014499-7A01-1C4B-B8B6-23CF018A7AFA}"/>
              </a:ext>
            </a:extLst>
          </p:cNvPr>
          <p:cNvSpPr txBox="1"/>
          <p:nvPr userDrawn="1"/>
        </p:nvSpPr>
        <p:spPr>
          <a:xfrm>
            <a:off x="8305801" y="6620932"/>
            <a:ext cx="184731" cy="2343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sz="923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26714F2-9487-9A49-A920-C9C4DB6F97C5}"/>
              </a:ext>
            </a:extLst>
          </p:cNvPr>
          <p:cNvSpPr/>
          <p:nvPr userDrawn="1"/>
        </p:nvSpPr>
        <p:spPr>
          <a:xfrm>
            <a:off x="0" y="4"/>
            <a:ext cx="9144000" cy="113453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923"/>
          </a:p>
        </p:txBody>
      </p:sp>
      <p:pic>
        <p:nvPicPr>
          <p:cNvPr id="14" name="Espace réservé du contenu 5">
            <a:extLst>
              <a:ext uri="{FF2B5EF4-FFF2-40B4-BE49-F238E27FC236}">
                <a16:creationId xmlns:a16="http://schemas.microsoft.com/office/drawing/2014/main" id="{4590415E-2F4F-B34C-975F-7509179742F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336548" y="121579"/>
            <a:ext cx="4197350" cy="1012958"/>
          </a:xfrm>
          <a:prstGeom prst="rect">
            <a:avLst/>
          </a:prstGeom>
        </p:spPr>
      </p:pic>
      <p:sp>
        <p:nvSpPr>
          <p:cNvPr id="17" name="Espace réservé du contenu 2">
            <a:extLst>
              <a:ext uri="{FF2B5EF4-FFF2-40B4-BE49-F238E27FC236}">
                <a16:creationId xmlns:a16="http://schemas.microsoft.com/office/drawing/2014/main" id="{38C73947-7933-1149-81E2-2A6481ACE834}"/>
              </a:ext>
            </a:extLst>
          </p:cNvPr>
          <p:cNvSpPr txBox="1">
            <a:spLocks/>
          </p:cNvSpPr>
          <p:nvPr userDrawn="1"/>
        </p:nvSpPr>
        <p:spPr>
          <a:xfrm>
            <a:off x="594015" y="1617135"/>
            <a:ext cx="7804150" cy="48630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CA" sz="2002" b="1" u="sng" dirty="0">
                <a:latin typeface="+mj-lt"/>
              </a:rPr>
              <a:t>Mission</a:t>
            </a:r>
            <a:r>
              <a:rPr lang="en-CA" sz="2002" dirty="0">
                <a:latin typeface="+mj-lt"/>
              </a:rPr>
              <a:t> : aims to deliver inter-disciplinary research programs and empower the use of data in health research and health care delivery</a:t>
            </a:r>
          </a:p>
          <a:p>
            <a:pPr marL="0" indent="0">
              <a:buNone/>
            </a:pPr>
            <a:endParaRPr lang="en-CA" sz="2002" dirty="0">
              <a:latin typeface="+mj-lt"/>
            </a:endParaRPr>
          </a:p>
          <a:p>
            <a:pPr marL="0" indent="0">
              <a:buNone/>
            </a:pPr>
            <a:endParaRPr lang="en-CA" sz="2002" dirty="0">
              <a:latin typeface="+mj-lt"/>
            </a:endParaRPr>
          </a:p>
          <a:p>
            <a:pPr marL="0" indent="0">
              <a:buNone/>
            </a:pPr>
            <a:endParaRPr lang="en-CA" sz="2002" dirty="0">
              <a:latin typeface="+mj-lt"/>
            </a:endParaRPr>
          </a:p>
          <a:p>
            <a:pPr marL="0" indent="0">
              <a:buNone/>
            </a:pPr>
            <a:endParaRPr lang="en-CA" sz="2002" dirty="0">
              <a:latin typeface="+mj-lt"/>
            </a:endParaRPr>
          </a:p>
          <a:p>
            <a:pPr marL="0" indent="0">
              <a:buNone/>
            </a:pPr>
            <a:endParaRPr lang="en-CA" sz="2002" dirty="0">
              <a:latin typeface="+mj-lt"/>
            </a:endParaRPr>
          </a:p>
          <a:p>
            <a:pPr marL="0" indent="0">
              <a:buNone/>
            </a:pPr>
            <a:endParaRPr lang="en-CA" sz="2002" dirty="0">
              <a:latin typeface="+mj-lt"/>
            </a:endParaRPr>
          </a:p>
          <a:p>
            <a:pPr marL="0" indent="0">
              <a:buNone/>
            </a:pPr>
            <a:endParaRPr lang="en-CA" sz="2002" dirty="0">
              <a:latin typeface="+mj-lt"/>
            </a:endParaRPr>
          </a:p>
          <a:p>
            <a:pPr marL="0" indent="0">
              <a:buNone/>
            </a:pPr>
            <a:endParaRPr lang="en-CA" sz="2002" dirty="0">
              <a:latin typeface="+mj-lt"/>
            </a:endParaRPr>
          </a:p>
          <a:p>
            <a:pPr marL="0" indent="0">
              <a:buNone/>
            </a:pPr>
            <a:endParaRPr lang="en-CA" sz="2002" dirty="0">
              <a:latin typeface="+mj-lt"/>
            </a:endParaRPr>
          </a:p>
          <a:p>
            <a:pPr marL="0" indent="0">
              <a:buNone/>
            </a:pPr>
            <a:r>
              <a:rPr lang="en-CA" sz="1800" dirty="0">
                <a:latin typeface="+mj-lt"/>
              </a:rPr>
              <a:t>https://www.mcgill.ca/</a:t>
            </a:r>
            <a:r>
              <a:rPr lang="en-CA" sz="1800" dirty="0" err="1">
                <a:latin typeface="+mj-lt"/>
              </a:rPr>
              <a:t>micm</a:t>
            </a:r>
            <a:endParaRPr lang="en-CA" sz="1800" dirty="0">
              <a:latin typeface="+mj-lt"/>
            </a:endParaRPr>
          </a:p>
          <a:p>
            <a:endParaRPr lang="en-CA" sz="2002" dirty="0">
              <a:latin typeface="+mj-lt"/>
            </a:endParaRP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E31CC8AE-4D70-174F-9C92-FBBC12BFB76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966642" y="2463795"/>
            <a:ext cx="4431523" cy="3522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0837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6217623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337306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ZoneTexte 7">
            <a:extLst>
              <a:ext uri="{FF2B5EF4-FFF2-40B4-BE49-F238E27FC236}">
                <a16:creationId xmlns:a16="http://schemas.microsoft.com/office/drawing/2014/main" id="{8C014499-7A01-1C4B-B8B6-23CF018A7AFA}"/>
              </a:ext>
            </a:extLst>
          </p:cNvPr>
          <p:cNvSpPr txBox="1"/>
          <p:nvPr userDrawn="1"/>
        </p:nvSpPr>
        <p:spPr>
          <a:xfrm>
            <a:off x="8305803" y="6620940"/>
            <a:ext cx="184731" cy="2343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sz="923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26714F2-9487-9A49-A920-C9C4DB6F97C5}"/>
              </a:ext>
            </a:extLst>
          </p:cNvPr>
          <p:cNvSpPr/>
          <p:nvPr userDrawn="1"/>
        </p:nvSpPr>
        <p:spPr>
          <a:xfrm>
            <a:off x="0" y="11"/>
            <a:ext cx="9144000" cy="113453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923"/>
          </a:p>
        </p:txBody>
      </p:sp>
      <p:pic>
        <p:nvPicPr>
          <p:cNvPr id="14" name="Espace réservé du contenu 5">
            <a:extLst>
              <a:ext uri="{FF2B5EF4-FFF2-40B4-BE49-F238E27FC236}">
                <a16:creationId xmlns:a16="http://schemas.microsoft.com/office/drawing/2014/main" id="{4590415E-2F4F-B34C-975F-7509179742F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336548" y="121586"/>
            <a:ext cx="4197350" cy="1012958"/>
          </a:xfrm>
          <a:prstGeom prst="rect">
            <a:avLst/>
          </a:prstGeom>
        </p:spPr>
      </p:pic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F469381-9221-664C-A297-50EE4CAEE00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42372" y="1454228"/>
            <a:ext cx="8658743" cy="4924350"/>
          </a:xfrm>
        </p:spPr>
        <p:txBody>
          <a:bodyPr/>
          <a:lstStyle/>
          <a:p>
            <a:r>
              <a:rPr lang="fr-FR"/>
              <a:t>Modifier les styles du texte du masque
Deuxième niveau
Troisième niveau
Quatrième niveau
Cinquième niveau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26941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ZoneTexte 7">
            <a:extLst>
              <a:ext uri="{FF2B5EF4-FFF2-40B4-BE49-F238E27FC236}">
                <a16:creationId xmlns:a16="http://schemas.microsoft.com/office/drawing/2014/main" id="{8C014499-7A01-1C4B-B8B6-23CF018A7AFA}"/>
              </a:ext>
            </a:extLst>
          </p:cNvPr>
          <p:cNvSpPr txBox="1"/>
          <p:nvPr userDrawn="1"/>
        </p:nvSpPr>
        <p:spPr>
          <a:xfrm>
            <a:off x="8305801" y="6620932"/>
            <a:ext cx="184731" cy="2343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sz="923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26714F2-9487-9A49-A920-C9C4DB6F97C5}"/>
              </a:ext>
            </a:extLst>
          </p:cNvPr>
          <p:cNvSpPr/>
          <p:nvPr userDrawn="1"/>
        </p:nvSpPr>
        <p:spPr>
          <a:xfrm>
            <a:off x="0" y="4"/>
            <a:ext cx="9144000" cy="113453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923"/>
          </a:p>
        </p:txBody>
      </p:sp>
      <p:pic>
        <p:nvPicPr>
          <p:cNvPr id="14" name="Espace réservé du contenu 5">
            <a:extLst>
              <a:ext uri="{FF2B5EF4-FFF2-40B4-BE49-F238E27FC236}">
                <a16:creationId xmlns:a16="http://schemas.microsoft.com/office/drawing/2014/main" id="{4590415E-2F4F-B34C-975F-7509179742F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336548" y="121579"/>
            <a:ext cx="4197350" cy="1012958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42401445-DB0B-D44D-B605-7A88A3BCC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41"/>
            <a:ext cx="7886700" cy="2852738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07067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08290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41"/>
            <a:ext cx="7886700" cy="2852738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71"/>
            <a:ext cx="7886700" cy="1500188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088" indent="0">
              <a:buNone/>
              <a:defRPr sz="2002">
                <a:solidFill>
                  <a:schemeClr val="tx1">
                    <a:tint val="75000"/>
                  </a:schemeClr>
                </a:solidFill>
              </a:defRPr>
            </a:lvl2pPr>
            <a:lvl3pPr marL="914175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255" indent="0">
              <a:buNone/>
              <a:defRPr sz="1598">
                <a:solidFill>
                  <a:schemeClr val="tx1">
                    <a:tint val="75000"/>
                  </a:schemeClr>
                </a:solidFill>
              </a:defRPr>
            </a:lvl4pPr>
            <a:lvl5pPr marL="1828343" indent="0">
              <a:buNone/>
              <a:defRPr sz="1598">
                <a:solidFill>
                  <a:schemeClr val="tx1">
                    <a:tint val="75000"/>
                  </a:schemeClr>
                </a:solidFill>
              </a:defRPr>
            </a:lvl5pPr>
            <a:lvl6pPr marL="2285430" indent="0">
              <a:buNone/>
              <a:defRPr sz="1598">
                <a:solidFill>
                  <a:schemeClr val="tx1">
                    <a:tint val="75000"/>
                  </a:schemeClr>
                </a:solidFill>
              </a:defRPr>
            </a:lvl6pPr>
            <a:lvl7pPr marL="2742518" indent="0">
              <a:buNone/>
              <a:defRPr sz="1598">
                <a:solidFill>
                  <a:schemeClr val="tx1">
                    <a:tint val="75000"/>
                  </a:schemeClr>
                </a:solidFill>
              </a:defRPr>
            </a:lvl7pPr>
            <a:lvl8pPr marL="3199598" indent="0">
              <a:buNone/>
              <a:defRPr sz="1598">
                <a:solidFill>
                  <a:schemeClr val="tx1">
                    <a:tint val="75000"/>
                  </a:schemeClr>
                </a:solidFill>
              </a:defRPr>
            </a:lvl8pPr>
            <a:lvl9pPr marL="3656685" indent="0">
              <a:buNone/>
              <a:defRPr sz="159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17201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7"/>
            <a:ext cx="3886200" cy="4351335"/>
          </a:xfrm>
        </p:spPr>
        <p:txBody>
          <a:bodyPr/>
          <a:lstStyle/>
          <a:p>
            <a:pPr lvl="0"/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7"/>
            <a:ext cx="3886200" cy="4351335"/>
          </a:xfrm>
        </p:spPr>
        <p:txBody>
          <a:bodyPr/>
          <a:lstStyle/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49080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31756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102740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2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31"/>
            <a:ext cx="4629150" cy="4873628"/>
          </a:xfrm>
        </p:spPr>
        <p:txBody>
          <a:bodyPr anchor="t"/>
          <a:lstStyle>
            <a:lvl1pPr marL="0" indent="0">
              <a:buNone/>
              <a:defRPr sz="3202"/>
            </a:lvl1pPr>
            <a:lvl2pPr marL="457088" indent="0">
              <a:buNone/>
              <a:defRPr sz="2798"/>
            </a:lvl2pPr>
            <a:lvl3pPr marL="914175" indent="0">
              <a:buNone/>
              <a:defRPr sz="2400"/>
            </a:lvl3pPr>
            <a:lvl4pPr marL="1371255" indent="0">
              <a:buNone/>
              <a:defRPr sz="2002"/>
            </a:lvl4pPr>
            <a:lvl5pPr marL="1828343" indent="0">
              <a:buNone/>
              <a:defRPr sz="2002"/>
            </a:lvl5pPr>
            <a:lvl6pPr marL="2285430" indent="0">
              <a:buNone/>
              <a:defRPr sz="2002"/>
            </a:lvl6pPr>
            <a:lvl7pPr marL="2742518" indent="0">
              <a:buNone/>
              <a:defRPr sz="2002"/>
            </a:lvl7pPr>
            <a:lvl8pPr marL="3199598" indent="0">
              <a:buNone/>
              <a:defRPr sz="2002"/>
            </a:lvl8pPr>
            <a:lvl9pPr marL="3656685" indent="0">
              <a:buNone/>
              <a:defRPr sz="2002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90"/>
          </a:xfrm>
        </p:spPr>
        <p:txBody>
          <a:bodyPr/>
          <a:lstStyle>
            <a:lvl1pPr marL="0" indent="0">
              <a:buNone/>
              <a:defRPr sz="1598"/>
            </a:lvl1pPr>
            <a:lvl2pPr marL="457088" indent="0">
              <a:buNone/>
              <a:defRPr sz="1403"/>
            </a:lvl2pPr>
            <a:lvl3pPr marL="914175" indent="0">
              <a:buNone/>
              <a:defRPr sz="1200"/>
            </a:lvl3pPr>
            <a:lvl4pPr marL="1371255" indent="0">
              <a:buNone/>
              <a:defRPr sz="998"/>
            </a:lvl4pPr>
            <a:lvl5pPr marL="1828343" indent="0">
              <a:buNone/>
              <a:defRPr sz="998"/>
            </a:lvl5pPr>
            <a:lvl6pPr marL="2285430" indent="0">
              <a:buNone/>
              <a:defRPr sz="998"/>
            </a:lvl6pPr>
            <a:lvl7pPr marL="2742518" indent="0">
              <a:buNone/>
              <a:defRPr sz="998"/>
            </a:lvl7pPr>
            <a:lvl8pPr marL="3199598" indent="0">
              <a:buNone/>
              <a:defRPr sz="998"/>
            </a:lvl8pPr>
            <a:lvl9pPr marL="3656685" indent="0">
              <a:buNone/>
              <a:defRPr sz="998"/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99331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3"/>
            <a:ext cx="7886700" cy="13255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7"/>
            <a:ext cx="7886700" cy="43513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grpSp>
        <p:nvGrpSpPr>
          <p:cNvPr id="14" name="Group 11">
            <a:extLst>
              <a:ext uri="{FF2B5EF4-FFF2-40B4-BE49-F238E27FC236}">
                <a16:creationId xmlns:a16="http://schemas.microsoft.com/office/drawing/2014/main" id="{8ADF8589-063A-1546-8085-07B315CCB283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-2150" y="6790459"/>
            <a:ext cx="9200548" cy="90488"/>
            <a:chOff x="606161" y="2106824"/>
            <a:chExt cx="6205940" cy="1241188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CD4AE55-E3E4-8E48-A531-035261AD147D}"/>
                </a:ext>
              </a:extLst>
            </p:cNvPr>
            <p:cNvSpPr/>
            <p:nvPr userDrawn="1"/>
          </p:nvSpPr>
          <p:spPr>
            <a:xfrm>
              <a:off x="606161" y="2106824"/>
              <a:ext cx="1241028" cy="124118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56353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923" dirty="0">
                <a:latin typeface="Open Sans Light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753BF61-1322-C642-81B1-2BEA6A9D7516}"/>
                </a:ext>
              </a:extLst>
            </p:cNvPr>
            <p:cNvSpPr/>
            <p:nvPr userDrawn="1"/>
          </p:nvSpPr>
          <p:spPr>
            <a:xfrm>
              <a:off x="1847189" y="2106824"/>
              <a:ext cx="1241429" cy="124118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56353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923" dirty="0">
                <a:latin typeface="Open Sans Light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05D8262-7348-B74A-B1E5-C429BF3920A3}"/>
                </a:ext>
              </a:extLst>
            </p:cNvPr>
            <p:cNvSpPr/>
            <p:nvPr userDrawn="1"/>
          </p:nvSpPr>
          <p:spPr>
            <a:xfrm>
              <a:off x="3088617" y="2106824"/>
              <a:ext cx="1241027" cy="12411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56353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923" dirty="0">
                <a:latin typeface="Open Sans Light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AE6F6EB-C764-0142-9907-8F053728961D}"/>
                </a:ext>
              </a:extLst>
            </p:cNvPr>
            <p:cNvSpPr/>
            <p:nvPr userDrawn="1"/>
          </p:nvSpPr>
          <p:spPr>
            <a:xfrm>
              <a:off x="4329645" y="2106824"/>
              <a:ext cx="1241429" cy="124118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56353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923" dirty="0">
                <a:latin typeface="Open Sans Light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94EFFE0-7781-6F4A-8329-190CB533253E}"/>
                </a:ext>
              </a:extLst>
            </p:cNvPr>
            <p:cNvSpPr/>
            <p:nvPr userDrawn="1"/>
          </p:nvSpPr>
          <p:spPr>
            <a:xfrm>
              <a:off x="5571073" y="2106824"/>
              <a:ext cx="1241028" cy="124118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56353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923" dirty="0">
                <a:latin typeface="Open Sans Light"/>
              </a:endParaRPr>
            </a:p>
          </p:txBody>
        </p:sp>
      </p:grpSp>
      <p:pic>
        <p:nvPicPr>
          <p:cNvPr id="21" name="Image 20">
            <a:extLst>
              <a:ext uri="{FF2B5EF4-FFF2-40B4-BE49-F238E27FC236}">
                <a16:creationId xmlns:a16="http://schemas.microsoft.com/office/drawing/2014/main" id="{BBA76F50-A55F-9245-A363-154E7DFB1C4B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7384992" y="6411199"/>
            <a:ext cx="1759009" cy="424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3742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0" r:id="rId2"/>
    <p:sldLayoutId id="2147483671" r:id="rId3"/>
    <p:sldLayoutId id="2147483662" r:id="rId4"/>
    <p:sldLayoutId id="2147483663" r:id="rId5"/>
    <p:sldLayoutId id="2147483664" r:id="rId6"/>
    <p:sldLayoutId id="2147483666" r:id="rId7"/>
    <p:sldLayoutId id="2147483667" r:id="rId8"/>
    <p:sldLayoutId id="2147483669" r:id="rId9"/>
    <p:sldLayoutId id="2147483673" r:id="rId10"/>
  </p:sldLayoutIdLst>
  <p:hf hdr="0" ftr="0" dt="0"/>
  <p:txStyles>
    <p:titleStyle>
      <a:lvl1pPr algn="l" defTabSz="914175" rtl="0" eaLnBrk="1" latinLnBrk="0" hangingPunct="1">
        <a:lnSpc>
          <a:spcPct val="90000"/>
        </a:lnSpc>
        <a:spcBef>
          <a:spcPct val="0"/>
        </a:spcBef>
        <a:buNone/>
        <a:defRPr sz="440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40" indent="-228540" algn="l" defTabSz="914175" rtl="0" eaLnBrk="1" latinLnBrk="0" hangingPunct="1">
        <a:lnSpc>
          <a:spcPct val="90000"/>
        </a:lnSpc>
        <a:spcBef>
          <a:spcPts val="998"/>
        </a:spcBef>
        <a:buFont typeface="Arial" panose="020B0604020202020204" pitchFamily="34" charset="0"/>
        <a:buChar char="•"/>
        <a:defRPr sz="2798" kern="1200">
          <a:solidFill>
            <a:schemeClr val="tx1"/>
          </a:solidFill>
          <a:latin typeface="+mn-lt"/>
          <a:ea typeface="+mn-ea"/>
          <a:cs typeface="+mn-cs"/>
        </a:defRPr>
      </a:lvl1pPr>
      <a:lvl2pPr marL="685628" indent="-228540" algn="l" defTabSz="914175" rtl="0" eaLnBrk="1" latinLnBrk="0" hangingPunct="1">
        <a:lnSpc>
          <a:spcPct val="90000"/>
        </a:lnSpc>
        <a:spcBef>
          <a:spcPts val="503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715" indent="-228540" algn="l" defTabSz="914175" rtl="0" eaLnBrk="1" latinLnBrk="0" hangingPunct="1">
        <a:lnSpc>
          <a:spcPct val="90000"/>
        </a:lnSpc>
        <a:spcBef>
          <a:spcPts val="503"/>
        </a:spcBef>
        <a:buFont typeface="Arial" panose="020B0604020202020204" pitchFamily="34" charset="0"/>
        <a:buChar char="•"/>
        <a:defRPr sz="2002" kern="1200">
          <a:solidFill>
            <a:schemeClr val="tx1"/>
          </a:solidFill>
          <a:latin typeface="+mn-lt"/>
          <a:ea typeface="+mn-ea"/>
          <a:cs typeface="+mn-cs"/>
        </a:defRPr>
      </a:lvl3pPr>
      <a:lvl4pPr marL="1599803" indent="-228540" algn="l" defTabSz="914175" rtl="0" eaLnBrk="1" latinLnBrk="0" hangingPunct="1">
        <a:lnSpc>
          <a:spcPct val="90000"/>
        </a:lnSpc>
        <a:spcBef>
          <a:spcPts val="503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883" indent="-228540" algn="l" defTabSz="914175" rtl="0" eaLnBrk="1" latinLnBrk="0" hangingPunct="1">
        <a:lnSpc>
          <a:spcPct val="90000"/>
        </a:lnSpc>
        <a:spcBef>
          <a:spcPts val="503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970" indent="-228540" algn="l" defTabSz="914175" rtl="0" eaLnBrk="1" latinLnBrk="0" hangingPunct="1">
        <a:lnSpc>
          <a:spcPct val="90000"/>
        </a:lnSpc>
        <a:spcBef>
          <a:spcPts val="503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058" indent="-228540" algn="l" defTabSz="914175" rtl="0" eaLnBrk="1" latinLnBrk="0" hangingPunct="1">
        <a:lnSpc>
          <a:spcPct val="90000"/>
        </a:lnSpc>
        <a:spcBef>
          <a:spcPts val="503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145" indent="-228540" algn="l" defTabSz="914175" rtl="0" eaLnBrk="1" latinLnBrk="0" hangingPunct="1">
        <a:lnSpc>
          <a:spcPct val="90000"/>
        </a:lnSpc>
        <a:spcBef>
          <a:spcPts val="503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225" indent="-228540" algn="l" defTabSz="914175" rtl="0" eaLnBrk="1" latinLnBrk="0" hangingPunct="1">
        <a:lnSpc>
          <a:spcPct val="90000"/>
        </a:lnSpc>
        <a:spcBef>
          <a:spcPts val="503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7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88" algn="l" defTabSz="91417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75" algn="l" defTabSz="91417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55" algn="l" defTabSz="91417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343" algn="l" defTabSz="91417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430" algn="l" defTabSz="91417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518" algn="l" defTabSz="91417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598" algn="l" defTabSz="91417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685" algn="l" defTabSz="91417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QLS-MiCM/Intro-to-UNIX/tree/main" TargetMode="Externa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QLS-MiCM/Intro-to-UNIX/tree/main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54;p13"/>
          <p:cNvSpPr txBox="1">
            <a:spLocks/>
          </p:cNvSpPr>
          <p:nvPr/>
        </p:nvSpPr>
        <p:spPr>
          <a:xfrm>
            <a:off x="311708" y="1682639"/>
            <a:ext cx="8520600" cy="20526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rmAutofit fontScale="97500"/>
          </a:bodyPr>
          <a:lstStyle>
            <a:lvl1pPr algn="l" defTabSz="91417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dirty="0"/>
              <a:t>Introduction to UNIX in RNA-seq Data Analysis</a:t>
            </a:r>
          </a:p>
        </p:txBody>
      </p:sp>
      <p:pic>
        <p:nvPicPr>
          <p:cNvPr id="2" name="Picture 1" descr="Red text on a black background&#10;&#10;AI-generated content may be incorrect.">
            <a:extLst>
              <a:ext uri="{FF2B5EF4-FFF2-40B4-BE49-F238E27FC236}">
                <a16:creationId xmlns:a16="http://schemas.microsoft.com/office/drawing/2014/main" id="{F72ECE88-25E4-1153-8EFA-78D00E57CC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6369" y="4132288"/>
            <a:ext cx="4460789" cy="1374545"/>
          </a:xfrm>
          <a:prstGeom prst="rect">
            <a:avLst/>
          </a:prstGeom>
        </p:spPr>
      </p:pic>
      <p:pic>
        <p:nvPicPr>
          <p:cNvPr id="3" name="Picture 2" descr="A red and blue logo&#10;&#10;AI-generated content may be incorrect.">
            <a:extLst>
              <a:ext uri="{FF2B5EF4-FFF2-40B4-BE49-F238E27FC236}">
                <a16:creationId xmlns:a16="http://schemas.microsoft.com/office/drawing/2014/main" id="{E100325D-9728-EE09-BA09-022E38DAAB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7447" y="5517161"/>
            <a:ext cx="4056488" cy="886339"/>
          </a:xfrm>
          <a:prstGeom prst="rect">
            <a:avLst/>
          </a:prstGeom>
        </p:spPr>
      </p:pic>
      <p:pic>
        <p:nvPicPr>
          <p:cNvPr id="6" name="Picture 5" descr="A logo with text on it&#10;&#10;AI-generated content may be incorrect.">
            <a:extLst>
              <a:ext uri="{FF2B5EF4-FFF2-40B4-BE49-F238E27FC236}">
                <a16:creationId xmlns:a16="http://schemas.microsoft.com/office/drawing/2014/main" id="{F0EC9481-395F-B0B1-B078-0A75C9A387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750" y="5506833"/>
            <a:ext cx="4056488" cy="89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2491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1"/>
          <p:cNvSpPr txBox="1">
            <a:spLocks noGrp="1"/>
          </p:cNvSpPr>
          <p:nvPr>
            <p:ph type="sldNum" idx="12"/>
          </p:nvPr>
        </p:nvSpPr>
        <p:spPr>
          <a:xfrm>
            <a:off x="8472458" y="552046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 lnSpcReduction="20000"/>
          </a:bodyPr>
          <a:lstStyle/>
          <a:p>
            <a:pPr algn="r"/>
            <a:fld id="{00000000-1234-1234-1234-123412341234}" type="slidenum">
              <a:rPr lang="en"/>
              <a:pPr algn="r"/>
              <a:t>10</a:t>
            </a:fld>
            <a:endParaRPr/>
          </a:p>
        </p:txBody>
      </p:sp>
      <p:pic>
        <p:nvPicPr>
          <p:cNvPr id="115" name="Google Shape;115;p21"/>
          <p:cNvPicPr preferRelativeResize="0"/>
          <p:nvPr/>
        </p:nvPicPr>
        <p:blipFill rotWithShape="1">
          <a:blip r:embed="rId3">
            <a:alphaModFix/>
          </a:blip>
          <a:srcRect b="10378"/>
          <a:stretch/>
        </p:blipFill>
        <p:spPr>
          <a:xfrm>
            <a:off x="152400" y="372471"/>
            <a:ext cx="8839199" cy="371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1"/>
          <p:cNvPicPr preferRelativeResize="0"/>
          <p:nvPr/>
        </p:nvPicPr>
        <p:blipFill rotWithShape="1">
          <a:blip r:embed="rId4">
            <a:alphaModFix/>
          </a:blip>
          <a:srcRect t="26782"/>
          <a:stretch/>
        </p:blipFill>
        <p:spPr>
          <a:xfrm>
            <a:off x="-2" y="4614067"/>
            <a:ext cx="9144001" cy="110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2"/>
          <p:cNvSpPr txBox="1">
            <a:spLocks noGrp="1"/>
          </p:cNvSpPr>
          <p:nvPr>
            <p:ph type="sldNum" idx="12"/>
          </p:nvPr>
        </p:nvSpPr>
        <p:spPr>
          <a:xfrm>
            <a:off x="8472458" y="552046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 lnSpcReduction="20000"/>
          </a:bodyPr>
          <a:lstStyle/>
          <a:p>
            <a:pPr algn="r"/>
            <a:fld id="{00000000-1234-1234-1234-123412341234}" type="slidenum">
              <a:rPr lang="en"/>
              <a:pPr algn="r"/>
              <a:t>11</a:t>
            </a:fld>
            <a:endParaRPr/>
          </a:p>
        </p:txBody>
      </p:sp>
      <p:pic>
        <p:nvPicPr>
          <p:cNvPr id="122" name="Google Shape;12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8731" y="124178"/>
            <a:ext cx="7209754" cy="61750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3"/>
          <p:cNvSpPr txBox="1">
            <a:spLocks noGrp="1"/>
          </p:cNvSpPr>
          <p:nvPr>
            <p:ph type="sldNum" idx="12"/>
          </p:nvPr>
        </p:nvSpPr>
        <p:spPr>
          <a:xfrm>
            <a:off x="8472458" y="552046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 lnSpcReduction="20000"/>
          </a:bodyPr>
          <a:lstStyle/>
          <a:p>
            <a:pPr algn="r"/>
            <a:fld id="{00000000-1234-1234-1234-123412341234}" type="slidenum">
              <a:rPr lang="en"/>
              <a:pPr algn="r"/>
              <a:t>12</a:t>
            </a:fld>
            <a:endParaRPr/>
          </a:p>
        </p:txBody>
      </p:sp>
      <p:pic>
        <p:nvPicPr>
          <p:cNvPr id="128" name="Google Shape;128;p23"/>
          <p:cNvPicPr preferRelativeResize="0"/>
          <p:nvPr/>
        </p:nvPicPr>
        <p:blipFill>
          <a:blip r:embed="rId3">
            <a:alphaModFix/>
          </a:blip>
          <a:srcRect r="12517"/>
          <a:stretch>
            <a:fillRect/>
          </a:stretch>
        </p:blipFill>
        <p:spPr>
          <a:xfrm>
            <a:off x="1153837" y="125968"/>
            <a:ext cx="6037185" cy="64215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5E055A-34BD-A3AD-65F2-59C4D5CB7E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4"/>
          <p:cNvSpPr txBox="1">
            <a:spLocks noGrp="1"/>
          </p:cNvSpPr>
          <p:nvPr>
            <p:ph type="title"/>
          </p:nvPr>
        </p:nvSpPr>
        <p:spPr>
          <a:xfrm>
            <a:off x="311700" y="15886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r>
              <a:rPr lang="en" sz="4000" dirty="0"/>
              <a:t>Exercise 1.1</a:t>
            </a:r>
            <a:endParaRPr sz="4000" dirty="0"/>
          </a:p>
        </p:txBody>
      </p:sp>
      <p:sp>
        <p:nvSpPr>
          <p:cNvPr id="134" name="Google Shape;134;p24"/>
          <p:cNvSpPr txBox="1">
            <a:spLocks/>
          </p:cNvSpPr>
          <p:nvPr/>
        </p:nvSpPr>
        <p:spPr>
          <a:xfrm>
            <a:off x="311700" y="2404836"/>
            <a:ext cx="8520600" cy="3416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228540" indent="-228540" algn="l" defTabSz="914175" rtl="0" eaLnBrk="1" latinLnBrk="0" hangingPunct="1">
              <a:lnSpc>
                <a:spcPct val="90000"/>
              </a:lnSpc>
              <a:spcBef>
                <a:spcPts val="998"/>
              </a:spcBef>
              <a:buFont typeface="Arial" panose="020B0604020202020204" pitchFamily="34" charset="0"/>
              <a:buChar char="•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628" indent="-228540" algn="l" defTabSz="914175" rtl="0" eaLnBrk="1" latinLnBrk="0" hangingPunct="1">
              <a:lnSpc>
                <a:spcPct val="90000"/>
              </a:lnSpc>
              <a:spcBef>
                <a:spcPts val="503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715" indent="-228540" algn="l" defTabSz="914175" rtl="0" eaLnBrk="1" latinLnBrk="0" hangingPunct="1">
              <a:lnSpc>
                <a:spcPct val="90000"/>
              </a:lnSpc>
              <a:spcBef>
                <a:spcPts val="503"/>
              </a:spcBef>
              <a:buFont typeface="Arial" panose="020B0604020202020204" pitchFamily="34" charset="0"/>
              <a:buChar char="•"/>
              <a:defRPr sz="200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803" indent="-228540" algn="l" defTabSz="914175" rtl="0" eaLnBrk="1" latinLnBrk="0" hangingPunct="1">
              <a:lnSpc>
                <a:spcPct val="90000"/>
              </a:lnSpc>
              <a:spcBef>
                <a:spcPts val="503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6883" indent="-228540" algn="l" defTabSz="914175" rtl="0" eaLnBrk="1" latinLnBrk="0" hangingPunct="1">
              <a:lnSpc>
                <a:spcPct val="90000"/>
              </a:lnSpc>
              <a:spcBef>
                <a:spcPts val="503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3970" indent="-228540" algn="l" defTabSz="914175" rtl="0" eaLnBrk="1" latinLnBrk="0" hangingPunct="1">
              <a:lnSpc>
                <a:spcPct val="90000"/>
              </a:lnSpc>
              <a:spcBef>
                <a:spcPts val="503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058" indent="-228540" algn="l" defTabSz="914175" rtl="0" eaLnBrk="1" latinLnBrk="0" hangingPunct="1">
              <a:lnSpc>
                <a:spcPct val="90000"/>
              </a:lnSpc>
              <a:spcBef>
                <a:spcPts val="503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145" indent="-228540" algn="l" defTabSz="914175" rtl="0" eaLnBrk="1" latinLnBrk="0" hangingPunct="1">
              <a:lnSpc>
                <a:spcPct val="90000"/>
              </a:lnSpc>
              <a:spcBef>
                <a:spcPts val="503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225" indent="-228540" algn="l" defTabSz="914175" rtl="0" eaLnBrk="1" latinLnBrk="0" hangingPunct="1">
              <a:lnSpc>
                <a:spcPct val="90000"/>
              </a:lnSpc>
              <a:spcBef>
                <a:spcPts val="503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en-US" sz="1800" dirty="0">
                <a:solidFill>
                  <a:schemeClr val="dk1"/>
                </a:solidFill>
              </a:rPr>
              <a:t>Pick any GSE you like (or use the example on the slide). Using your browser only, download one of:</a:t>
            </a:r>
          </a:p>
          <a:p>
            <a:pPr indent="-330200">
              <a:spcBef>
                <a:spcPts val="1200"/>
              </a:spcBef>
              <a:buClr>
                <a:schemeClr val="dk1"/>
              </a:buClr>
              <a:buSzPts val="1600"/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1"/>
                </a:solidFill>
              </a:rPr>
              <a:t>Processed matrix — the Series Matrix (or SOFT) from the GSE page.</a:t>
            </a:r>
            <a:br>
              <a:rPr lang="en-US" sz="1800" dirty="0">
                <a:solidFill>
                  <a:schemeClr val="dk1"/>
                </a:solidFill>
              </a:rPr>
            </a:br>
            <a:endParaRPr lang="en-US" sz="1800" dirty="0">
              <a:solidFill>
                <a:schemeClr val="dk1"/>
              </a:solidFill>
            </a:endParaRPr>
          </a:p>
          <a:p>
            <a:pPr indent="-330200">
              <a:buClr>
                <a:schemeClr val="dk1"/>
              </a:buClr>
              <a:buSzPts val="1600"/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1"/>
                </a:solidFill>
              </a:rPr>
              <a:t>Counts table (if provided) — a Supplementary file named like </a:t>
            </a:r>
            <a:r>
              <a:rPr lang="en-US" sz="1800" dirty="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*_counts.txt</a:t>
            </a:r>
            <a:r>
              <a:rPr lang="en-US" sz="1800" dirty="0">
                <a:solidFill>
                  <a:schemeClr val="dk1"/>
                </a:solidFill>
              </a:rPr>
              <a:t>, </a:t>
            </a:r>
            <a:r>
              <a:rPr lang="en-US" sz="1800" dirty="0" err="1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htseq_counts</a:t>
            </a:r>
            <a:r>
              <a:rPr lang="en-US" sz="1800" dirty="0">
                <a:solidFill>
                  <a:schemeClr val="dk1"/>
                </a:solidFill>
              </a:rPr>
              <a:t>, or </a:t>
            </a:r>
            <a:r>
              <a:rPr lang="en-US" sz="1800" dirty="0" err="1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featureCounts</a:t>
            </a:r>
            <a:r>
              <a:rPr lang="en-US" sz="1800" dirty="0">
                <a:solidFill>
                  <a:schemeClr val="dk1"/>
                </a:solidFill>
              </a:rPr>
              <a:t> (tab/CSV).</a:t>
            </a:r>
            <a:br>
              <a:rPr lang="en-US" sz="1800" dirty="0">
                <a:solidFill>
                  <a:schemeClr val="dk1"/>
                </a:solidFill>
              </a:rPr>
            </a:br>
            <a:endParaRPr lang="en-US" sz="1800" dirty="0">
              <a:solidFill>
                <a:schemeClr val="dk1"/>
              </a:solidFill>
            </a:endParaRPr>
          </a:p>
          <a:p>
            <a:pPr indent="-330200">
              <a:buClr>
                <a:schemeClr val="dk1"/>
              </a:buClr>
              <a:buSzPts val="1600"/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1"/>
                </a:solidFill>
              </a:rPr>
              <a:t>Raw reads (one run) — a single small SRR FASTQ (from SRA Run Selector or the ENA “Run” page).</a:t>
            </a:r>
          </a:p>
        </p:txBody>
      </p:sp>
    </p:spTree>
    <p:extLst>
      <p:ext uri="{BB962C8B-B14F-4D97-AF65-F5344CB8AC3E}">
        <p14:creationId xmlns:p14="http://schemas.microsoft.com/office/powerpoint/2010/main" val="13229985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5"/>
          <p:cNvSpPr txBox="1">
            <a:spLocks noGrp="1"/>
          </p:cNvSpPr>
          <p:nvPr>
            <p:ph type="title"/>
          </p:nvPr>
        </p:nvSpPr>
        <p:spPr>
          <a:xfrm>
            <a:off x="311700" y="371233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 fontScale="90000"/>
          </a:bodyPr>
          <a:lstStyle/>
          <a:p>
            <a:r>
              <a:rPr lang="en" dirty="0"/>
              <a:t>FTP / HTTPS Download</a:t>
            </a:r>
            <a:endParaRPr dirty="0"/>
          </a:p>
        </p:txBody>
      </p:sp>
      <p:sp>
        <p:nvSpPr>
          <p:cNvPr id="141" name="Google Shape;141;p25"/>
          <p:cNvSpPr txBox="1">
            <a:spLocks noGrp="1"/>
          </p:cNvSpPr>
          <p:nvPr>
            <p:ph type="body" idx="1"/>
          </p:nvPr>
        </p:nvSpPr>
        <p:spPr>
          <a:xfrm>
            <a:off x="311700" y="1605841"/>
            <a:ext cx="8520600" cy="3416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/>
          <a:p>
            <a:pPr marL="0" indent="0">
              <a:spcAft>
                <a:spcPts val="1200"/>
              </a:spcAft>
              <a:buNone/>
            </a:pPr>
            <a:r>
              <a:rPr lang="en" sz="1500" dirty="0">
                <a:solidFill>
                  <a:schemeClr val="dk1"/>
                </a:solidFill>
              </a:rPr>
              <a:t>Pick one tool: </a:t>
            </a:r>
            <a:r>
              <a:rPr lang="en" sz="1500" dirty="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curl -L -O </a:t>
            </a:r>
            <a:r>
              <a:rPr lang="en" sz="1500" dirty="0">
                <a:solidFill>
                  <a:schemeClr val="dk1"/>
                </a:solidFill>
              </a:rPr>
              <a:t>&lt;URL&gt; or </a:t>
            </a:r>
            <a:r>
              <a:rPr lang="en" sz="1500" dirty="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wget </a:t>
            </a:r>
            <a:r>
              <a:rPr lang="en" sz="1500" dirty="0">
                <a:solidFill>
                  <a:schemeClr val="dk1"/>
                </a:solidFill>
              </a:rPr>
              <a:t>&lt;URL&gt;</a:t>
            </a:r>
            <a:endParaRPr sz="1500" dirty="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2" name="Google Shape;142;p25"/>
          <p:cNvSpPr txBox="1">
            <a:spLocks noGrp="1"/>
          </p:cNvSpPr>
          <p:nvPr>
            <p:ph type="sldNum" idx="12"/>
          </p:nvPr>
        </p:nvSpPr>
        <p:spPr>
          <a:xfrm>
            <a:off x="8472458" y="552046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 lnSpcReduction="20000"/>
          </a:bodyPr>
          <a:lstStyle/>
          <a:p>
            <a:pPr algn="r"/>
            <a:fld id="{00000000-1234-1234-1234-123412341234}" type="slidenum">
              <a:rPr lang="en"/>
              <a:pPr algn="r"/>
              <a:t>14</a:t>
            </a:fld>
            <a:endParaRPr/>
          </a:p>
        </p:txBody>
      </p:sp>
      <p:pic>
        <p:nvPicPr>
          <p:cNvPr id="143" name="Google Shape;14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464941"/>
            <a:ext cx="9144000" cy="14748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" y="4328239"/>
            <a:ext cx="9143999" cy="5306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860DA4-0D98-138D-5B63-FD2BBE1F93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6"/>
          <p:cNvSpPr txBox="1">
            <a:spLocks noGrp="1"/>
          </p:cNvSpPr>
          <p:nvPr>
            <p:ph type="title"/>
          </p:nvPr>
        </p:nvSpPr>
        <p:spPr>
          <a:xfrm>
            <a:off x="311700" y="130227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>
              <a:buClr>
                <a:schemeClr val="dk1"/>
              </a:buClr>
              <a:buSzPct val="39285"/>
            </a:pPr>
            <a:r>
              <a:rPr lang="en" sz="4000" dirty="0"/>
              <a:t>Exercise 1.2</a:t>
            </a:r>
            <a:endParaRPr sz="4000" dirty="0"/>
          </a:p>
        </p:txBody>
      </p:sp>
      <p:sp>
        <p:nvSpPr>
          <p:cNvPr id="151" name="Google Shape;151;p26"/>
          <p:cNvSpPr txBox="1"/>
          <p:nvPr/>
        </p:nvSpPr>
        <p:spPr>
          <a:xfrm>
            <a:off x="271950" y="1874975"/>
            <a:ext cx="8600100" cy="44842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  <a:spcBef>
                <a:spcPts val="1500"/>
              </a:spcBef>
            </a:pPr>
            <a:r>
              <a:rPr lang="en" sz="1800" dirty="0">
                <a:solidFill>
                  <a:schemeClr val="dk1"/>
                </a:solidFill>
              </a:rPr>
              <a:t>Recreate your manual download using a command:</a:t>
            </a:r>
            <a:endParaRPr sz="1800" dirty="0">
              <a:solidFill>
                <a:schemeClr val="dk1"/>
              </a:solidFill>
            </a:endParaRPr>
          </a:p>
          <a:p>
            <a:pPr>
              <a:spcBef>
                <a:spcPts val="1500"/>
              </a:spcBef>
            </a:pPr>
            <a:r>
              <a:rPr lang="en" sz="1800" dirty="0">
                <a:solidFill>
                  <a:schemeClr val="dk1"/>
                </a:solidFill>
              </a:rPr>
              <a:t>In your data folder:</a:t>
            </a:r>
            <a:br>
              <a:rPr lang="en" sz="1800" dirty="0">
                <a:solidFill>
                  <a:schemeClr val="dk1"/>
                </a:solidFill>
              </a:rPr>
            </a:br>
            <a:br>
              <a:rPr lang="en" sz="1800" dirty="0">
                <a:solidFill>
                  <a:schemeClr val="dk1"/>
                </a:solidFill>
              </a:rPr>
            </a:br>
            <a:r>
              <a:rPr lang="en" sz="1800" dirty="0">
                <a:solidFill>
                  <a:schemeClr val="dk1"/>
                </a:solidFill>
              </a:rPr>
              <a:t> </a:t>
            </a:r>
            <a:r>
              <a:rPr lang="en" sz="1800" dirty="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cd ~/workshop/data</a:t>
            </a:r>
            <a:endParaRPr sz="1800" dirty="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indent="-323850">
              <a:lnSpc>
                <a:spcPct val="115000"/>
              </a:lnSpc>
              <a:spcBef>
                <a:spcPts val="1500"/>
              </a:spcBef>
              <a:buClr>
                <a:schemeClr val="dk1"/>
              </a:buClr>
              <a:buSzPts val="1500"/>
              <a:buAutoNum type="arabicPeriod"/>
            </a:pPr>
            <a:r>
              <a:rPr lang="en" sz="1800" dirty="0">
                <a:solidFill>
                  <a:schemeClr val="dk1"/>
                </a:solidFill>
              </a:rPr>
              <a:t>Run one:</a:t>
            </a:r>
            <a:br>
              <a:rPr lang="en" sz="1800" dirty="0">
                <a:solidFill>
                  <a:schemeClr val="dk1"/>
                </a:solidFill>
              </a:rPr>
            </a:br>
            <a:br>
              <a:rPr lang="en" sz="1800" dirty="0">
                <a:solidFill>
                  <a:schemeClr val="dk1"/>
                </a:solidFill>
              </a:rPr>
            </a:br>
            <a:r>
              <a:rPr lang="en" sz="1800" dirty="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curl -C - -L -O "&lt;URL-from-Exercise-1.1&gt;"</a:t>
            </a:r>
            <a:endParaRPr sz="1800" dirty="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457200">
              <a:spcBef>
                <a:spcPts val="1500"/>
              </a:spcBef>
            </a:pPr>
            <a:r>
              <a:rPr lang="en" sz="1800" dirty="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wget -c "&lt;URL-from-Exercise-1.1&gt;"</a:t>
            </a:r>
            <a:endParaRPr sz="1800" dirty="0">
              <a:solidFill>
                <a:schemeClr val="dk1"/>
              </a:solidFill>
            </a:endParaRPr>
          </a:p>
          <a:p>
            <a:pPr marL="457200" indent="-323850">
              <a:lnSpc>
                <a:spcPct val="115000"/>
              </a:lnSpc>
              <a:spcBef>
                <a:spcPts val="1500"/>
              </a:spcBef>
              <a:buClr>
                <a:schemeClr val="dk1"/>
              </a:buClr>
              <a:buSzPts val="1500"/>
              <a:buAutoNum type="arabicPeriod"/>
            </a:pPr>
            <a:r>
              <a:rPr lang="en" sz="1800" dirty="0">
                <a:solidFill>
                  <a:schemeClr val="dk1"/>
                </a:solidFill>
              </a:rPr>
              <a:t>Verify:</a:t>
            </a:r>
            <a:br>
              <a:rPr lang="en" sz="1800" dirty="0">
                <a:solidFill>
                  <a:schemeClr val="dk1"/>
                </a:solidFill>
              </a:rPr>
            </a:br>
            <a:br>
              <a:rPr lang="en" sz="1800" dirty="0">
                <a:solidFill>
                  <a:schemeClr val="dk1"/>
                </a:solidFill>
              </a:rPr>
            </a:br>
            <a:r>
              <a:rPr lang="en" sz="1800" dirty="0">
                <a:solidFill>
                  <a:schemeClr val="dk1"/>
                </a:solidFill>
              </a:rPr>
              <a:t> </a:t>
            </a:r>
            <a:r>
              <a:rPr lang="en" sz="1800" dirty="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ls -lh</a:t>
            </a:r>
            <a:endParaRPr sz="1800" dirty="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  <p:extLst>
      <p:ext uri="{BB962C8B-B14F-4D97-AF65-F5344CB8AC3E}">
        <p14:creationId xmlns:p14="http://schemas.microsoft.com/office/powerpoint/2010/main" val="13486138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5C6C48-7C00-AE30-47FF-4F7FAD781E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7"/>
          <p:cNvSpPr txBox="1"/>
          <p:nvPr/>
        </p:nvSpPr>
        <p:spPr>
          <a:xfrm>
            <a:off x="0" y="5677650"/>
            <a:ext cx="6523200" cy="621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  <a:spcAft>
                <a:spcPts val="1200"/>
              </a:spcAft>
            </a:pPr>
            <a:r>
              <a:rPr lang="en" sz="1600" u="sng" dirty="0">
                <a:solidFill>
                  <a:schemeClr val="accent5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https://github.com/QLS-MiCM/Intro-to-UNIX/tree/main</a:t>
            </a:r>
            <a:endParaRPr sz="1600" dirty="0">
              <a:solidFill>
                <a:schemeClr val="dk2"/>
              </a:solidFill>
            </a:endParaRPr>
          </a:p>
        </p:txBody>
      </p:sp>
      <p:sp>
        <p:nvSpPr>
          <p:cNvPr id="7" name="Google Shape;86;p17">
            <a:extLst>
              <a:ext uri="{FF2B5EF4-FFF2-40B4-BE49-F238E27FC236}">
                <a16:creationId xmlns:a16="http://schemas.microsoft.com/office/drawing/2014/main" id="{D1DE8120-3500-D1C9-EC25-F555E3DDB101}"/>
              </a:ext>
            </a:extLst>
          </p:cNvPr>
          <p:cNvSpPr txBox="1">
            <a:spLocks/>
          </p:cNvSpPr>
          <p:nvPr/>
        </p:nvSpPr>
        <p:spPr>
          <a:xfrm>
            <a:off x="477150" y="2403450"/>
            <a:ext cx="8346300" cy="1814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228540" indent="-228540" algn="l" defTabSz="914175" rtl="0" eaLnBrk="1" latinLnBrk="0" hangingPunct="1">
              <a:lnSpc>
                <a:spcPct val="90000"/>
              </a:lnSpc>
              <a:spcBef>
                <a:spcPts val="998"/>
              </a:spcBef>
              <a:buFont typeface="Arial" panose="020B0604020202020204" pitchFamily="34" charset="0"/>
              <a:buChar char="•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628" indent="-228540" algn="l" defTabSz="914175" rtl="0" eaLnBrk="1" latinLnBrk="0" hangingPunct="1">
              <a:lnSpc>
                <a:spcPct val="90000"/>
              </a:lnSpc>
              <a:spcBef>
                <a:spcPts val="503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715" indent="-228540" algn="l" defTabSz="914175" rtl="0" eaLnBrk="1" latinLnBrk="0" hangingPunct="1">
              <a:lnSpc>
                <a:spcPct val="90000"/>
              </a:lnSpc>
              <a:spcBef>
                <a:spcPts val="503"/>
              </a:spcBef>
              <a:buFont typeface="Arial" panose="020B0604020202020204" pitchFamily="34" charset="0"/>
              <a:buChar char="•"/>
              <a:defRPr sz="200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803" indent="-228540" algn="l" defTabSz="914175" rtl="0" eaLnBrk="1" latinLnBrk="0" hangingPunct="1">
              <a:lnSpc>
                <a:spcPct val="90000"/>
              </a:lnSpc>
              <a:spcBef>
                <a:spcPts val="503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6883" indent="-228540" algn="l" defTabSz="914175" rtl="0" eaLnBrk="1" latinLnBrk="0" hangingPunct="1">
              <a:lnSpc>
                <a:spcPct val="90000"/>
              </a:lnSpc>
              <a:spcBef>
                <a:spcPts val="503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3970" indent="-228540" algn="l" defTabSz="914175" rtl="0" eaLnBrk="1" latinLnBrk="0" hangingPunct="1">
              <a:lnSpc>
                <a:spcPct val="90000"/>
              </a:lnSpc>
              <a:spcBef>
                <a:spcPts val="503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058" indent="-228540" algn="l" defTabSz="914175" rtl="0" eaLnBrk="1" latinLnBrk="0" hangingPunct="1">
              <a:lnSpc>
                <a:spcPct val="90000"/>
              </a:lnSpc>
              <a:spcBef>
                <a:spcPts val="503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145" indent="-228540" algn="l" defTabSz="914175" rtl="0" eaLnBrk="1" latinLnBrk="0" hangingPunct="1">
              <a:lnSpc>
                <a:spcPct val="90000"/>
              </a:lnSpc>
              <a:spcBef>
                <a:spcPts val="503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225" indent="-228540" algn="l" defTabSz="914175" rtl="0" eaLnBrk="1" latinLnBrk="0" hangingPunct="1">
              <a:lnSpc>
                <a:spcPct val="90000"/>
              </a:lnSpc>
              <a:spcBef>
                <a:spcPts val="503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600" dirty="0">
                <a:solidFill>
                  <a:schemeClr val="dk1"/>
                </a:solidFill>
              </a:rPr>
              <a:t>Module 2</a:t>
            </a:r>
          </a:p>
          <a:p>
            <a:pPr marL="0" indent="0" algn="ctr"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en-US" sz="4800" dirty="0">
                <a:solidFill>
                  <a:schemeClr val="dk1"/>
                </a:solidFill>
              </a:rPr>
              <a:t>UNIX Basics</a:t>
            </a:r>
          </a:p>
          <a:p>
            <a:pPr marL="0" indent="0" algn="ctr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</a:pPr>
            <a:endParaRPr lang="en-US" sz="480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86883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8"/>
          <p:cNvSpPr txBox="1">
            <a:spLocks noGrp="1"/>
          </p:cNvSpPr>
          <p:nvPr>
            <p:ph type="sldNum" idx="12"/>
          </p:nvPr>
        </p:nvSpPr>
        <p:spPr>
          <a:xfrm>
            <a:off x="8472458" y="552046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 lnSpcReduction="20000"/>
          </a:bodyPr>
          <a:lstStyle/>
          <a:p>
            <a:pPr algn="r"/>
            <a:fld id="{00000000-1234-1234-1234-123412341234}" type="slidenum">
              <a:rPr lang="en"/>
              <a:pPr algn="r"/>
              <a:t>17</a:t>
            </a:fld>
            <a:endParaRPr/>
          </a:p>
        </p:txBody>
      </p:sp>
      <p:pic>
        <p:nvPicPr>
          <p:cNvPr id="164" name="Google Shape;16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5845" y="356316"/>
            <a:ext cx="7952310" cy="54920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4938" y="1058176"/>
            <a:ext cx="7854120" cy="4838699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9"/>
          <p:cNvSpPr txBox="1">
            <a:spLocks noGrp="1"/>
          </p:cNvSpPr>
          <p:nvPr>
            <p:ph type="sldNum" idx="12"/>
          </p:nvPr>
        </p:nvSpPr>
        <p:spPr>
          <a:xfrm>
            <a:off x="8472458" y="552046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 lnSpcReduction="20000"/>
          </a:bodyPr>
          <a:lstStyle/>
          <a:p>
            <a:pPr algn="r"/>
            <a:fld id="{00000000-1234-1234-1234-123412341234}" type="slidenum">
              <a:rPr lang="en"/>
              <a:pPr algn="r"/>
              <a:t>18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0"/>
          <p:cNvSpPr txBox="1">
            <a:spLocks noGrp="1"/>
          </p:cNvSpPr>
          <p:nvPr>
            <p:ph type="sldNum" idx="12"/>
          </p:nvPr>
        </p:nvSpPr>
        <p:spPr>
          <a:xfrm>
            <a:off x="8472458" y="552046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 lnSpcReduction="20000"/>
          </a:bodyPr>
          <a:lstStyle/>
          <a:p>
            <a:pPr algn="r"/>
            <a:fld id="{00000000-1234-1234-1234-123412341234}" type="slidenum">
              <a:rPr lang="en"/>
              <a:pPr algn="r"/>
              <a:t>19</a:t>
            </a:fld>
            <a:endParaRPr/>
          </a:p>
        </p:txBody>
      </p:sp>
      <p:pic>
        <p:nvPicPr>
          <p:cNvPr id="176" name="Google Shape;17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4900" y="1249789"/>
            <a:ext cx="8094202" cy="43584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332427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1"/>
          <p:cNvSpPr txBox="1">
            <a:spLocks noGrp="1"/>
          </p:cNvSpPr>
          <p:nvPr>
            <p:ph type="sldNum" idx="12"/>
          </p:nvPr>
        </p:nvSpPr>
        <p:spPr>
          <a:xfrm>
            <a:off x="8472458" y="552046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 lnSpcReduction="20000"/>
          </a:bodyPr>
          <a:lstStyle/>
          <a:p>
            <a:pPr algn="r"/>
            <a:fld id="{00000000-1234-1234-1234-123412341234}" type="slidenum">
              <a:rPr lang="en"/>
              <a:pPr algn="r"/>
              <a:t>20</a:t>
            </a:fld>
            <a:endParaRPr/>
          </a:p>
        </p:txBody>
      </p:sp>
      <p:pic>
        <p:nvPicPr>
          <p:cNvPr id="182" name="Google Shape;18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8988" y="1009650"/>
            <a:ext cx="7506016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2"/>
          <p:cNvSpPr txBox="1">
            <a:spLocks noGrp="1"/>
          </p:cNvSpPr>
          <p:nvPr>
            <p:ph type="sldNum" idx="12"/>
          </p:nvPr>
        </p:nvSpPr>
        <p:spPr>
          <a:xfrm>
            <a:off x="8472458" y="552046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 lnSpcReduction="20000"/>
          </a:bodyPr>
          <a:lstStyle/>
          <a:p>
            <a:pPr algn="r"/>
            <a:fld id="{00000000-1234-1234-1234-123412341234}" type="slidenum">
              <a:rPr lang="en"/>
              <a:pPr algn="r"/>
              <a:t>21</a:t>
            </a:fld>
            <a:endParaRPr/>
          </a:p>
        </p:txBody>
      </p:sp>
      <p:pic>
        <p:nvPicPr>
          <p:cNvPr id="188" name="Google Shape;18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2976" y="1009650"/>
            <a:ext cx="7258051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3"/>
          <p:cNvSpPr txBox="1">
            <a:spLocks noGrp="1"/>
          </p:cNvSpPr>
          <p:nvPr>
            <p:ph type="sldNum" idx="12"/>
          </p:nvPr>
        </p:nvSpPr>
        <p:spPr>
          <a:xfrm>
            <a:off x="8472458" y="552046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 lnSpcReduction="20000"/>
          </a:bodyPr>
          <a:lstStyle/>
          <a:p>
            <a:pPr algn="r"/>
            <a:fld id="{00000000-1234-1234-1234-123412341234}" type="slidenum">
              <a:rPr lang="en"/>
              <a:pPr algn="r"/>
              <a:t>22</a:t>
            </a:fld>
            <a:endParaRPr/>
          </a:p>
        </p:txBody>
      </p:sp>
      <p:pic>
        <p:nvPicPr>
          <p:cNvPr id="194" name="Google Shape;19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4001" y="1009650"/>
            <a:ext cx="689599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4"/>
          <p:cNvSpPr txBox="1">
            <a:spLocks noGrp="1"/>
          </p:cNvSpPr>
          <p:nvPr>
            <p:ph type="sldNum" idx="12"/>
          </p:nvPr>
        </p:nvSpPr>
        <p:spPr>
          <a:xfrm>
            <a:off x="8472458" y="552046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 lnSpcReduction="20000"/>
          </a:bodyPr>
          <a:lstStyle/>
          <a:p>
            <a:pPr algn="r"/>
            <a:fld id="{00000000-1234-1234-1234-123412341234}" type="slidenum">
              <a:rPr lang="en"/>
              <a:pPr algn="r"/>
              <a:t>23</a:t>
            </a:fld>
            <a:endParaRPr/>
          </a:p>
        </p:txBody>
      </p:sp>
      <p:pic>
        <p:nvPicPr>
          <p:cNvPr id="200" name="Google Shape;20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6325" y="1009650"/>
            <a:ext cx="693135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5"/>
          <p:cNvSpPr txBox="1">
            <a:spLocks noGrp="1"/>
          </p:cNvSpPr>
          <p:nvPr>
            <p:ph type="sldNum" idx="12"/>
          </p:nvPr>
        </p:nvSpPr>
        <p:spPr>
          <a:xfrm>
            <a:off x="8472458" y="552046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 lnSpcReduction="20000"/>
          </a:bodyPr>
          <a:lstStyle/>
          <a:p>
            <a:pPr algn="r"/>
            <a:fld id="{00000000-1234-1234-1234-123412341234}" type="slidenum">
              <a:rPr lang="en"/>
              <a:pPr algn="r"/>
              <a:t>24</a:t>
            </a:fld>
            <a:endParaRPr/>
          </a:p>
        </p:txBody>
      </p:sp>
      <p:pic>
        <p:nvPicPr>
          <p:cNvPr id="206" name="Google Shape;20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2750" y="1009651"/>
            <a:ext cx="7178508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6"/>
          <p:cNvSpPr txBox="1">
            <a:spLocks noGrp="1"/>
          </p:cNvSpPr>
          <p:nvPr>
            <p:ph type="sldNum" idx="12"/>
          </p:nvPr>
        </p:nvSpPr>
        <p:spPr>
          <a:xfrm>
            <a:off x="8472458" y="552046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 lnSpcReduction="20000"/>
          </a:bodyPr>
          <a:lstStyle/>
          <a:p>
            <a:pPr algn="r"/>
            <a:fld id="{00000000-1234-1234-1234-123412341234}" type="slidenum">
              <a:rPr lang="en"/>
              <a:pPr algn="r"/>
              <a:t>25</a:t>
            </a:fld>
            <a:endParaRPr/>
          </a:p>
        </p:txBody>
      </p:sp>
      <p:pic>
        <p:nvPicPr>
          <p:cNvPr id="212" name="Google Shape;21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1351" y="1009650"/>
            <a:ext cx="710130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7"/>
          <p:cNvSpPr txBox="1">
            <a:spLocks noGrp="1"/>
          </p:cNvSpPr>
          <p:nvPr>
            <p:ph type="sldNum" idx="12"/>
          </p:nvPr>
        </p:nvSpPr>
        <p:spPr>
          <a:xfrm>
            <a:off x="8472458" y="552046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 lnSpcReduction="20000"/>
          </a:bodyPr>
          <a:lstStyle/>
          <a:p>
            <a:pPr algn="r"/>
            <a:fld id="{00000000-1234-1234-1234-123412341234}" type="slidenum">
              <a:rPr lang="en"/>
              <a:pPr algn="r"/>
              <a:t>26</a:t>
            </a:fld>
            <a:endParaRPr/>
          </a:p>
        </p:txBody>
      </p:sp>
      <p:pic>
        <p:nvPicPr>
          <p:cNvPr id="218" name="Google Shape;21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2950" y="1009651"/>
            <a:ext cx="7038108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8"/>
          <p:cNvSpPr txBox="1">
            <a:spLocks noGrp="1"/>
          </p:cNvSpPr>
          <p:nvPr>
            <p:ph type="sldNum" idx="12"/>
          </p:nvPr>
        </p:nvSpPr>
        <p:spPr>
          <a:xfrm>
            <a:off x="8472458" y="552046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 lnSpcReduction="20000"/>
          </a:bodyPr>
          <a:lstStyle/>
          <a:p>
            <a:pPr algn="r"/>
            <a:fld id="{00000000-1234-1234-1234-123412341234}" type="slidenum">
              <a:rPr lang="en"/>
              <a:pPr algn="r"/>
              <a:t>27</a:t>
            </a:fld>
            <a:endParaRPr/>
          </a:p>
        </p:txBody>
      </p:sp>
      <p:pic>
        <p:nvPicPr>
          <p:cNvPr id="224" name="Google Shape;22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8401" y="1009651"/>
            <a:ext cx="6967201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9"/>
          <p:cNvSpPr txBox="1">
            <a:spLocks noGrp="1"/>
          </p:cNvSpPr>
          <p:nvPr>
            <p:ph type="sldNum" idx="12"/>
          </p:nvPr>
        </p:nvSpPr>
        <p:spPr>
          <a:xfrm>
            <a:off x="8472458" y="552046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 lnSpcReduction="20000"/>
          </a:bodyPr>
          <a:lstStyle/>
          <a:p>
            <a:pPr algn="r"/>
            <a:fld id="{00000000-1234-1234-1234-123412341234}" type="slidenum">
              <a:rPr lang="en"/>
              <a:pPr algn="r"/>
              <a:t>28</a:t>
            </a:fld>
            <a:endParaRPr/>
          </a:p>
        </p:txBody>
      </p:sp>
      <p:pic>
        <p:nvPicPr>
          <p:cNvPr id="230" name="Google Shape;23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9263" y="1009651"/>
            <a:ext cx="7125482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40"/>
          <p:cNvSpPr txBox="1">
            <a:spLocks noGrp="1"/>
          </p:cNvSpPr>
          <p:nvPr>
            <p:ph type="sldNum" idx="12"/>
          </p:nvPr>
        </p:nvSpPr>
        <p:spPr>
          <a:xfrm>
            <a:off x="8472458" y="552046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 lnSpcReduction="20000"/>
          </a:bodyPr>
          <a:lstStyle/>
          <a:p>
            <a:pPr algn="r"/>
            <a:fld id="{00000000-1234-1234-1234-123412341234}" type="slidenum">
              <a:rPr lang="en"/>
              <a:pPr algn="r"/>
              <a:t>29</a:t>
            </a:fld>
            <a:endParaRPr/>
          </a:p>
        </p:txBody>
      </p:sp>
      <p:pic>
        <p:nvPicPr>
          <p:cNvPr id="236" name="Google Shape;23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5650" y="1009650"/>
            <a:ext cx="745271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body" idx="1"/>
          </p:nvPr>
        </p:nvSpPr>
        <p:spPr>
          <a:xfrm>
            <a:off x="311700" y="1247166"/>
            <a:ext cx="3804600" cy="3416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>
              <a:buClr>
                <a:schemeClr val="dk1"/>
              </a:buClr>
            </a:pPr>
            <a:r>
              <a:rPr lang="en" sz="2400" dirty="0">
                <a:solidFill>
                  <a:schemeClr val="dk1"/>
                </a:solidFill>
              </a:rPr>
              <a:t>Setup &amp; Troubleshooting</a:t>
            </a:r>
            <a:endParaRPr sz="2400" dirty="0">
              <a:solidFill>
                <a:schemeClr val="dk1"/>
              </a:solidFill>
            </a:endParaRPr>
          </a:p>
          <a:p>
            <a:pPr lvl="1">
              <a:buClr>
                <a:schemeClr val="dk1"/>
              </a:buClr>
            </a:pPr>
            <a:r>
              <a:rPr lang="en" dirty="0">
                <a:solidFill>
                  <a:schemeClr val="dk1"/>
                </a:solidFill>
              </a:rPr>
              <a:t>UNIX availability check</a:t>
            </a:r>
            <a:endParaRPr dirty="0">
              <a:solidFill>
                <a:schemeClr val="dk1"/>
              </a:solidFill>
            </a:endParaRPr>
          </a:p>
          <a:p>
            <a:pPr lvl="1">
              <a:buClr>
                <a:schemeClr val="dk1"/>
              </a:buClr>
            </a:pPr>
            <a:r>
              <a:rPr lang="en" dirty="0">
                <a:solidFill>
                  <a:schemeClr val="dk1"/>
                </a:solidFill>
              </a:rPr>
              <a:t>Fix PATH / permissions</a:t>
            </a:r>
            <a:endParaRPr dirty="0">
              <a:solidFill>
                <a:schemeClr val="dk1"/>
              </a:solidFill>
            </a:endParaRPr>
          </a:p>
          <a:p>
            <a:pPr marL="914400" indent="0">
              <a:spcBef>
                <a:spcPts val="1200"/>
              </a:spcBef>
              <a:buNone/>
            </a:pPr>
            <a:endParaRPr sz="2400" dirty="0">
              <a:solidFill>
                <a:schemeClr val="dk1"/>
              </a:solidFill>
            </a:endParaRPr>
          </a:p>
          <a:p>
            <a:pPr>
              <a:spcBef>
                <a:spcPts val="1200"/>
              </a:spcBef>
              <a:buClr>
                <a:schemeClr val="dk1"/>
              </a:buClr>
            </a:pPr>
            <a:r>
              <a:rPr lang="en" sz="2400" dirty="0">
                <a:solidFill>
                  <a:schemeClr val="dk1"/>
                </a:solidFill>
              </a:rPr>
              <a:t>Module 1 — GEO Basics</a:t>
            </a:r>
            <a:endParaRPr sz="2400" dirty="0">
              <a:solidFill>
                <a:schemeClr val="dk1"/>
              </a:solidFill>
            </a:endParaRPr>
          </a:p>
          <a:p>
            <a:pPr lvl="1">
              <a:buClr>
                <a:schemeClr val="dk1"/>
              </a:buClr>
            </a:pPr>
            <a:r>
              <a:rPr lang="en" dirty="0">
                <a:solidFill>
                  <a:schemeClr val="dk1"/>
                </a:solidFill>
              </a:rPr>
              <a:t>Accession types</a:t>
            </a:r>
            <a:endParaRPr dirty="0">
              <a:solidFill>
                <a:schemeClr val="dk1"/>
              </a:solidFill>
            </a:endParaRPr>
          </a:p>
          <a:p>
            <a:pPr lvl="1">
              <a:buClr>
                <a:schemeClr val="dk1"/>
              </a:buClr>
            </a:pPr>
            <a:r>
              <a:rPr lang="en" dirty="0">
                <a:solidFill>
                  <a:schemeClr val="dk1"/>
                </a:solidFill>
              </a:rPr>
              <a:t>Common files</a:t>
            </a:r>
            <a:endParaRPr dirty="0">
              <a:solidFill>
                <a:schemeClr val="dk1"/>
              </a:solidFill>
            </a:endParaRPr>
          </a:p>
          <a:p>
            <a:pPr lvl="1">
              <a:buClr>
                <a:schemeClr val="dk1"/>
              </a:buClr>
            </a:pPr>
            <a:r>
              <a:rPr lang="en" dirty="0">
                <a:solidFill>
                  <a:schemeClr val="dk1"/>
                </a:solidFill>
              </a:rPr>
              <a:t>FTP/HTTPS &amp; Data Download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62" name="Google Shape;62;p14"/>
          <p:cNvSpPr txBox="1"/>
          <p:nvPr/>
        </p:nvSpPr>
        <p:spPr>
          <a:xfrm>
            <a:off x="311700" y="413990"/>
            <a:ext cx="7886700" cy="7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>
              <a:lnSpc>
                <a:spcPct val="90000"/>
              </a:lnSpc>
            </a:pPr>
            <a:r>
              <a:rPr lang="en" sz="3303" dirty="0">
                <a:latin typeface="Calibri"/>
                <a:ea typeface="Calibri"/>
                <a:cs typeface="Calibri"/>
                <a:sym typeface="Calibri"/>
              </a:rPr>
              <a:t>Outline</a:t>
            </a:r>
            <a:endParaRPr sz="3303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" name="Google Shape;63;p14"/>
          <p:cNvSpPr txBox="1"/>
          <p:nvPr/>
        </p:nvSpPr>
        <p:spPr>
          <a:xfrm>
            <a:off x="4241025" y="634686"/>
            <a:ext cx="4335900" cy="4274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914400">
              <a:lnSpc>
                <a:spcPct val="115000"/>
              </a:lnSpc>
            </a:pPr>
            <a:endParaRPr sz="2400" dirty="0">
              <a:solidFill>
                <a:schemeClr val="dk1"/>
              </a:solidFill>
            </a:endParaRPr>
          </a:p>
          <a:p>
            <a:pPr marL="457200" indent="-342900">
              <a:lnSpc>
                <a:spcPct val="115000"/>
              </a:lnSpc>
              <a:spcBef>
                <a:spcPts val="1200"/>
              </a:spcBef>
              <a:buClr>
                <a:schemeClr val="dk1"/>
              </a:buClr>
              <a:buSzPts val="1800"/>
              <a:buChar char="●"/>
            </a:pPr>
            <a:r>
              <a:rPr lang="en" sz="2400" dirty="0">
                <a:solidFill>
                  <a:schemeClr val="dk1"/>
                </a:solidFill>
              </a:rPr>
              <a:t>Module 2 — UNIX Basics</a:t>
            </a:r>
            <a:endParaRPr sz="2400" dirty="0">
              <a:solidFill>
                <a:schemeClr val="dk1"/>
              </a:solidFill>
            </a:endParaRPr>
          </a:p>
          <a:p>
            <a:pPr marL="914400" lvl="1" indent="-317500">
              <a:lnSpc>
                <a:spcPct val="115000"/>
              </a:lnSpc>
              <a:buClr>
                <a:schemeClr val="dk1"/>
              </a:buClr>
              <a:buSzPts val="1400"/>
              <a:buChar char="○"/>
            </a:pPr>
            <a:r>
              <a:rPr lang="en" sz="2400" dirty="0">
                <a:solidFill>
                  <a:schemeClr val="dk1"/>
                </a:solidFill>
              </a:rPr>
              <a:t>File management and navigation</a:t>
            </a:r>
            <a:endParaRPr sz="2400" dirty="0">
              <a:solidFill>
                <a:schemeClr val="dk1"/>
              </a:solidFill>
            </a:endParaRPr>
          </a:p>
          <a:p>
            <a:pPr marL="914400" lvl="1" indent="-317500">
              <a:lnSpc>
                <a:spcPct val="115000"/>
              </a:lnSpc>
              <a:buClr>
                <a:schemeClr val="dk1"/>
              </a:buClr>
              <a:buSzPts val="1400"/>
              <a:buChar char="○"/>
            </a:pPr>
            <a:r>
              <a:rPr lang="en" sz="2400" dirty="0">
                <a:solidFill>
                  <a:schemeClr val="dk1"/>
                </a:solidFill>
              </a:rPr>
              <a:t>File inspection</a:t>
            </a:r>
            <a:endParaRPr sz="2400" dirty="0">
              <a:solidFill>
                <a:schemeClr val="dk1"/>
              </a:solidFill>
            </a:endParaRPr>
          </a:p>
          <a:p>
            <a:pPr marL="914400" lvl="1" indent="-317500">
              <a:lnSpc>
                <a:spcPct val="115000"/>
              </a:lnSpc>
              <a:buClr>
                <a:schemeClr val="dk1"/>
              </a:buClr>
              <a:buSzPts val="1400"/>
              <a:buChar char="○"/>
            </a:pPr>
            <a:r>
              <a:rPr lang="en" sz="2400" dirty="0">
                <a:solidFill>
                  <a:schemeClr val="dk1"/>
                </a:solidFill>
              </a:rPr>
              <a:t>Pipes and redirects</a:t>
            </a:r>
            <a:endParaRPr sz="2400" dirty="0">
              <a:solidFill>
                <a:schemeClr val="dk1"/>
              </a:solidFill>
            </a:endParaRPr>
          </a:p>
          <a:p>
            <a:pPr marL="914400" lvl="1" indent="-317500">
              <a:lnSpc>
                <a:spcPct val="115000"/>
              </a:lnSpc>
              <a:buClr>
                <a:schemeClr val="dk1"/>
              </a:buClr>
              <a:buSzPts val="1400"/>
              <a:buChar char="○"/>
            </a:pPr>
            <a:r>
              <a:rPr lang="en" sz="2400" dirty="0">
                <a:solidFill>
                  <a:schemeClr val="dk1"/>
                </a:solidFill>
              </a:rPr>
              <a:t>Text search</a:t>
            </a:r>
            <a:endParaRPr sz="2400" dirty="0">
              <a:solidFill>
                <a:schemeClr val="dk1"/>
              </a:solidFill>
            </a:endParaRPr>
          </a:p>
          <a:p>
            <a:pPr>
              <a:lnSpc>
                <a:spcPct val="115000"/>
              </a:lnSpc>
              <a:spcBef>
                <a:spcPts val="1200"/>
              </a:spcBef>
            </a:pPr>
            <a:r>
              <a:rPr lang="en" sz="1300" u="sng" dirty="0">
                <a:solidFill>
                  <a:schemeClr val="dk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https://github.com/QLS-MiCM/Intro-to-UNIX/tree/main</a:t>
            </a:r>
            <a:endParaRPr sz="1300" dirty="0">
              <a:solidFill>
                <a:schemeClr val="dk1"/>
              </a:solidFill>
            </a:endParaRPr>
          </a:p>
          <a:p>
            <a:pPr marL="457200" indent="-342900">
              <a:lnSpc>
                <a:spcPct val="115000"/>
              </a:lnSpc>
              <a:spcBef>
                <a:spcPts val="1200"/>
              </a:spcBef>
              <a:buClr>
                <a:schemeClr val="dk1"/>
              </a:buClr>
              <a:buSzPts val="1800"/>
              <a:buChar char="●"/>
            </a:pPr>
            <a:r>
              <a:rPr lang="en" sz="2400" dirty="0">
                <a:solidFill>
                  <a:schemeClr val="dk1"/>
                </a:solidFill>
              </a:rPr>
              <a:t>R Troubleshooting (if time)</a:t>
            </a:r>
            <a:endParaRPr sz="2400" dirty="0">
              <a:solidFill>
                <a:schemeClr val="dk1"/>
              </a:solidFill>
            </a:endParaRPr>
          </a:p>
        </p:txBody>
      </p:sp>
      <p:sp>
        <p:nvSpPr>
          <p:cNvPr id="64" name="Google Shape;64;p14"/>
          <p:cNvSpPr txBox="1">
            <a:spLocks noGrp="1"/>
          </p:cNvSpPr>
          <p:nvPr>
            <p:ph type="sldNum" idx="12"/>
          </p:nvPr>
        </p:nvSpPr>
        <p:spPr>
          <a:xfrm>
            <a:off x="8472458" y="552046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 lnSpcReduction="20000"/>
          </a:bodyPr>
          <a:lstStyle/>
          <a:p>
            <a:pPr algn="r"/>
            <a:fld id="{00000000-1234-1234-1234-123412341234}" type="slidenum">
              <a:rPr lang="en"/>
              <a:pPr algn="r"/>
              <a:t>3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14F14B-75B7-AB5A-9D2A-B059BB563F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6">
            <a:extLst>
              <a:ext uri="{FF2B5EF4-FFF2-40B4-BE49-F238E27FC236}">
                <a16:creationId xmlns:a16="http://schemas.microsoft.com/office/drawing/2014/main" id="{1A1494AF-93DE-F576-D491-EFACB29A2CF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130227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>
              <a:buClr>
                <a:schemeClr val="dk1"/>
              </a:buClr>
              <a:buSzPct val="39285"/>
            </a:pPr>
            <a:r>
              <a:rPr lang="en" sz="4000" dirty="0"/>
              <a:t>Exercise 2</a:t>
            </a:r>
            <a:endParaRPr sz="4000" dirty="0"/>
          </a:p>
        </p:txBody>
      </p:sp>
      <p:sp>
        <p:nvSpPr>
          <p:cNvPr id="3" name="Google Shape;242;p41">
            <a:extLst>
              <a:ext uri="{FF2B5EF4-FFF2-40B4-BE49-F238E27FC236}">
                <a16:creationId xmlns:a16="http://schemas.microsoft.com/office/drawing/2014/main" id="{E1E96428-36D9-0483-26C8-1E2608E5AA2A}"/>
              </a:ext>
            </a:extLst>
          </p:cNvPr>
          <p:cNvSpPr txBox="1">
            <a:spLocks/>
          </p:cNvSpPr>
          <p:nvPr/>
        </p:nvSpPr>
        <p:spPr>
          <a:xfrm>
            <a:off x="311700" y="2009725"/>
            <a:ext cx="8520600" cy="3416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228540" indent="-228540" algn="l" defTabSz="914175" rtl="0" eaLnBrk="1" latinLnBrk="0" hangingPunct="1">
              <a:lnSpc>
                <a:spcPct val="90000"/>
              </a:lnSpc>
              <a:spcBef>
                <a:spcPts val="998"/>
              </a:spcBef>
              <a:buFont typeface="Arial" panose="020B0604020202020204" pitchFamily="34" charset="0"/>
              <a:buChar char="•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628" indent="-228540" algn="l" defTabSz="914175" rtl="0" eaLnBrk="1" latinLnBrk="0" hangingPunct="1">
              <a:lnSpc>
                <a:spcPct val="90000"/>
              </a:lnSpc>
              <a:spcBef>
                <a:spcPts val="503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715" indent="-228540" algn="l" defTabSz="914175" rtl="0" eaLnBrk="1" latinLnBrk="0" hangingPunct="1">
              <a:lnSpc>
                <a:spcPct val="90000"/>
              </a:lnSpc>
              <a:spcBef>
                <a:spcPts val="503"/>
              </a:spcBef>
              <a:buFont typeface="Arial" panose="020B0604020202020204" pitchFamily="34" charset="0"/>
              <a:buChar char="•"/>
              <a:defRPr sz="200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803" indent="-228540" algn="l" defTabSz="914175" rtl="0" eaLnBrk="1" latinLnBrk="0" hangingPunct="1">
              <a:lnSpc>
                <a:spcPct val="90000"/>
              </a:lnSpc>
              <a:spcBef>
                <a:spcPts val="503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6883" indent="-228540" algn="l" defTabSz="914175" rtl="0" eaLnBrk="1" latinLnBrk="0" hangingPunct="1">
              <a:lnSpc>
                <a:spcPct val="90000"/>
              </a:lnSpc>
              <a:spcBef>
                <a:spcPts val="503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3970" indent="-228540" algn="l" defTabSz="914175" rtl="0" eaLnBrk="1" latinLnBrk="0" hangingPunct="1">
              <a:lnSpc>
                <a:spcPct val="90000"/>
              </a:lnSpc>
              <a:spcBef>
                <a:spcPts val="503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058" indent="-228540" algn="l" defTabSz="914175" rtl="0" eaLnBrk="1" latinLnBrk="0" hangingPunct="1">
              <a:lnSpc>
                <a:spcPct val="90000"/>
              </a:lnSpc>
              <a:spcBef>
                <a:spcPts val="503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145" indent="-228540" algn="l" defTabSz="914175" rtl="0" eaLnBrk="1" latinLnBrk="0" hangingPunct="1">
              <a:lnSpc>
                <a:spcPct val="90000"/>
              </a:lnSpc>
              <a:spcBef>
                <a:spcPts val="503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225" indent="-228540" algn="l" defTabSz="914175" rtl="0" eaLnBrk="1" latinLnBrk="0" hangingPunct="1">
              <a:lnSpc>
                <a:spcPct val="90000"/>
              </a:lnSpc>
              <a:spcBef>
                <a:spcPts val="503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 panose="020B0604020202020204" pitchFamily="34" charset="0"/>
              <a:buNone/>
            </a:pPr>
            <a:r>
              <a:rPr lang="en-US" sz="1800">
                <a:solidFill>
                  <a:schemeClr val="dk1"/>
                </a:solidFill>
              </a:rPr>
              <a:t>1. Print the current directory and list all the contents of the directory</a:t>
            </a:r>
          </a:p>
          <a:p>
            <a:pPr marL="0" indent="0">
              <a:spcBef>
                <a:spcPts val="1200"/>
              </a:spcBef>
              <a:buClr>
                <a:schemeClr val="dk1"/>
              </a:buClr>
              <a:buSzPts val="1100"/>
              <a:buFont typeface="Arial" panose="020B0604020202020204" pitchFamily="34" charset="0"/>
              <a:buNone/>
            </a:pPr>
            <a:r>
              <a:rPr lang="en-US" sz="1800">
                <a:solidFill>
                  <a:schemeClr val="dk1"/>
                </a:solidFill>
              </a:rPr>
              <a:t>2. Create a directory named </a:t>
            </a:r>
            <a:r>
              <a:rPr lang="en-US" sz="1800">
                <a:solidFill>
                  <a:srgbClr val="58B6C0"/>
                </a:solidFill>
              </a:rPr>
              <a:t>intro_unix </a:t>
            </a:r>
            <a:r>
              <a:rPr lang="en-US" sz="1800">
                <a:solidFill>
                  <a:schemeClr val="dk1"/>
                </a:solidFill>
              </a:rPr>
              <a:t>in the home directory</a:t>
            </a:r>
          </a:p>
          <a:p>
            <a:pPr marL="0" indent="0">
              <a:spcBef>
                <a:spcPts val="1200"/>
              </a:spcBef>
              <a:buClr>
                <a:schemeClr val="dk1"/>
              </a:buClr>
              <a:buSzPts val="1100"/>
              <a:buFont typeface="Arial" panose="020B0604020202020204" pitchFamily="34" charset="0"/>
              <a:buNone/>
            </a:pPr>
            <a:r>
              <a:rPr lang="en-US" sz="1800">
                <a:solidFill>
                  <a:schemeClr val="dk1"/>
                </a:solidFill>
              </a:rPr>
              <a:t>3. Create a directory called </a:t>
            </a:r>
            <a:r>
              <a:rPr lang="en-US" sz="1800">
                <a:solidFill>
                  <a:srgbClr val="3394BA"/>
                </a:solidFill>
              </a:rPr>
              <a:t>data </a:t>
            </a:r>
            <a:r>
              <a:rPr lang="en-US" sz="1800">
                <a:solidFill>
                  <a:schemeClr val="dk1"/>
                </a:solidFill>
              </a:rPr>
              <a:t>within </a:t>
            </a:r>
            <a:r>
              <a:rPr lang="en-US" sz="1800">
                <a:solidFill>
                  <a:srgbClr val="3394BA"/>
                </a:solidFill>
              </a:rPr>
              <a:t>intro_unix</a:t>
            </a:r>
            <a:r>
              <a:rPr lang="en-US" sz="1800">
                <a:solidFill>
                  <a:schemeClr val="dk1"/>
                </a:solidFill>
              </a:rPr>
              <a:t> and sub-directories </a:t>
            </a:r>
            <a:r>
              <a:rPr lang="en-US" sz="1800">
                <a:solidFill>
                  <a:srgbClr val="3394BA"/>
                </a:solidFill>
              </a:rPr>
              <a:t>ho1 ho2 and ho3</a:t>
            </a:r>
          </a:p>
          <a:p>
            <a:pPr marL="0" indent="0">
              <a:spcBef>
                <a:spcPts val="1200"/>
              </a:spcBef>
              <a:buClr>
                <a:schemeClr val="dk1"/>
              </a:buClr>
              <a:buSzPts val="1100"/>
              <a:buFont typeface="Arial" panose="020B0604020202020204" pitchFamily="34" charset="0"/>
              <a:buNone/>
            </a:pPr>
            <a:r>
              <a:rPr lang="en-US" sz="1800">
                <a:solidFill>
                  <a:schemeClr val="dk1"/>
                </a:solidFill>
              </a:rPr>
              <a:t>4. Create a directory called </a:t>
            </a:r>
            <a:r>
              <a:rPr lang="en-US" sz="1800">
                <a:solidFill>
                  <a:srgbClr val="3394BA"/>
                </a:solidFill>
              </a:rPr>
              <a:t>folder1 </a:t>
            </a:r>
            <a:r>
              <a:rPr lang="en-US" sz="1800">
                <a:solidFill>
                  <a:schemeClr val="dk1"/>
                </a:solidFill>
              </a:rPr>
              <a:t>under </a:t>
            </a:r>
            <a:r>
              <a:rPr lang="en-US" sz="1800">
                <a:solidFill>
                  <a:srgbClr val="3394BA"/>
                </a:solidFill>
              </a:rPr>
              <a:t>data/ho1</a:t>
            </a:r>
          </a:p>
          <a:p>
            <a:pPr marL="0" indent="0">
              <a:spcBef>
                <a:spcPts val="1200"/>
              </a:spcBef>
              <a:buClr>
                <a:schemeClr val="dk1"/>
              </a:buClr>
              <a:buSzPts val="1100"/>
              <a:buFont typeface="Arial" panose="020B0604020202020204" pitchFamily="34" charset="0"/>
              <a:buNone/>
            </a:pPr>
            <a:r>
              <a:rPr lang="en-US" sz="1800">
                <a:solidFill>
                  <a:schemeClr val="dk1"/>
                </a:solidFill>
              </a:rPr>
              <a:t>5. Go into </a:t>
            </a:r>
            <a:r>
              <a:rPr lang="en-US" sz="1800">
                <a:solidFill>
                  <a:srgbClr val="3394BA"/>
                </a:solidFill>
              </a:rPr>
              <a:t>folder1 </a:t>
            </a:r>
            <a:r>
              <a:rPr lang="en-US" sz="1800">
                <a:solidFill>
                  <a:schemeClr val="dk1"/>
                </a:solidFill>
              </a:rPr>
              <a:t>and create two files: </a:t>
            </a:r>
            <a:r>
              <a:rPr lang="en-US" sz="1800">
                <a:solidFill>
                  <a:srgbClr val="3394BA"/>
                </a:solidFill>
              </a:rPr>
              <a:t>f1.txt </a:t>
            </a:r>
            <a:r>
              <a:rPr lang="en-US" sz="1800">
                <a:solidFill>
                  <a:schemeClr val="dk1"/>
                </a:solidFill>
              </a:rPr>
              <a:t>and </a:t>
            </a:r>
            <a:r>
              <a:rPr lang="en-US" sz="1800">
                <a:solidFill>
                  <a:srgbClr val="3394BA"/>
                </a:solidFill>
              </a:rPr>
              <a:t>.f2.txt</a:t>
            </a:r>
          </a:p>
          <a:p>
            <a:pPr marL="0" indent="0">
              <a:spcBef>
                <a:spcPts val="1200"/>
              </a:spcBef>
              <a:buClr>
                <a:schemeClr val="dk1"/>
              </a:buClr>
              <a:buSzPts val="1100"/>
              <a:buFont typeface="Arial" panose="020B0604020202020204" pitchFamily="34" charset="0"/>
              <a:buNone/>
            </a:pPr>
            <a:r>
              <a:rPr lang="en-US" sz="1800">
                <a:solidFill>
                  <a:schemeClr val="dk1"/>
                </a:solidFill>
              </a:rPr>
              <a:t>6. Write the numbers from 1 to 10 in </a:t>
            </a:r>
            <a:r>
              <a:rPr lang="en-US" sz="1800">
                <a:solidFill>
                  <a:srgbClr val="3394BA"/>
                </a:solidFill>
              </a:rPr>
              <a:t>f1.txt </a:t>
            </a:r>
            <a:r>
              <a:rPr lang="en-US" sz="1800">
                <a:solidFill>
                  <a:schemeClr val="dk1"/>
                </a:solidFill>
              </a:rPr>
              <a:t>(one number per line)</a:t>
            </a:r>
          </a:p>
          <a:p>
            <a:pPr marL="0" indent="0"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en-US" sz="1800">
                <a:solidFill>
                  <a:schemeClr val="dk1"/>
                </a:solidFill>
              </a:rPr>
              <a:t>7. Change the name of .f2.txt to f2.txt</a:t>
            </a:r>
          </a:p>
          <a:p>
            <a:pPr marL="0" indent="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</a:pPr>
            <a:r>
              <a:rPr lang="en-US" sz="1800">
                <a:solidFill>
                  <a:schemeClr val="dk1"/>
                </a:solidFill>
              </a:rPr>
              <a:t>8. Write only the first 10 lines of f1.txt and all the lines in f2.txt to a new file called f3.txt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8956114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2"/>
          <p:cNvSpPr txBox="1">
            <a:spLocks noGrp="1"/>
          </p:cNvSpPr>
          <p:nvPr>
            <p:ph type="sldNum" idx="12"/>
          </p:nvPr>
        </p:nvSpPr>
        <p:spPr>
          <a:xfrm>
            <a:off x="8472458" y="552046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 lnSpcReduction="20000"/>
          </a:bodyPr>
          <a:lstStyle/>
          <a:p>
            <a:pPr algn="r"/>
            <a:fld id="{00000000-1234-1234-1234-123412341234}" type="slidenum">
              <a:rPr lang="en"/>
              <a:pPr algn="r"/>
              <a:t>31</a:t>
            </a:fld>
            <a:endParaRPr/>
          </a:p>
        </p:txBody>
      </p:sp>
      <p:pic>
        <p:nvPicPr>
          <p:cNvPr id="249" name="Google Shape;24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7239" y="1214439"/>
            <a:ext cx="7629525" cy="442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43"/>
          <p:cNvSpPr txBox="1">
            <a:spLocks noGrp="1"/>
          </p:cNvSpPr>
          <p:nvPr>
            <p:ph type="sldNum" idx="12"/>
          </p:nvPr>
        </p:nvSpPr>
        <p:spPr>
          <a:xfrm>
            <a:off x="8472458" y="552046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 lnSpcReduction="20000"/>
          </a:bodyPr>
          <a:lstStyle/>
          <a:p>
            <a:pPr algn="r"/>
            <a:fld id="{00000000-1234-1234-1234-123412341234}" type="slidenum">
              <a:rPr lang="en"/>
              <a:pPr algn="r"/>
              <a:t>32</a:t>
            </a:fld>
            <a:endParaRPr/>
          </a:p>
        </p:txBody>
      </p:sp>
      <p:pic>
        <p:nvPicPr>
          <p:cNvPr id="255" name="Google Shape;255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3114" y="1009650"/>
            <a:ext cx="6777771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44"/>
          <p:cNvSpPr txBox="1">
            <a:spLocks noGrp="1"/>
          </p:cNvSpPr>
          <p:nvPr>
            <p:ph type="sldNum" idx="12"/>
          </p:nvPr>
        </p:nvSpPr>
        <p:spPr>
          <a:xfrm>
            <a:off x="8472458" y="552046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 lnSpcReduction="20000"/>
          </a:bodyPr>
          <a:lstStyle/>
          <a:p>
            <a:pPr algn="r"/>
            <a:fld id="{00000000-1234-1234-1234-123412341234}" type="slidenum">
              <a:rPr lang="en"/>
              <a:pPr algn="r"/>
              <a:t>33</a:t>
            </a:fld>
            <a:endParaRPr/>
          </a:p>
        </p:txBody>
      </p:sp>
      <p:pic>
        <p:nvPicPr>
          <p:cNvPr id="261" name="Google Shape;261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3026" y="1162051"/>
            <a:ext cx="7317959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5"/>
          <p:cNvSpPr txBox="1">
            <a:spLocks noGrp="1"/>
          </p:cNvSpPr>
          <p:nvPr>
            <p:ph type="sldNum" idx="12"/>
          </p:nvPr>
        </p:nvSpPr>
        <p:spPr>
          <a:xfrm>
            <a:off x="8472458" y="552046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 lnSpcReduction="20000"/>
          </a:bodyPr>
          <a:lstStyle/>
          <a:p>
            <a:pPr algn="r"/>
            <a:fld id="{00000000-1234-1234-1234-123412341234}" type="slidenum">
              <a:rPr lang="en"/>
              <a:pPr algn="r"/>
              <a:t>34</a:t>
            </a:fld>
            <a:endParaRPr/>
          </a:p>
        </p:txBody>
      </p:sp>
      <p:pic>
        <p:nvPicPr>
          <p:cNvPr id="267" name="Google Shape;267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5126" y="1009650"/>
            <a:ext cx="6873749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6"/>
          <p:cNvSpPr txBox="1">
            <a:spLocks noGrp="1"/>
          </p:cNvSpPr>
          <p:nvPr>
            <p:ph type="sldNum" idx="12"/>
          </p:nvPr>
        </p:nvSpPr>
        <p:spPr>
          <a:xfrm>
            <a:off x="8472458" y="552046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 lnSpcReduction="20000"/>
          </a:bodyPr>
          <a:lstStyle/>
          <a:p>
            <a:pPr algn="r"/>
            <a:fld id="{00000000-1234-1234-1234-123412341234}" type="slidenum">
              <a:rPr lang="en"/>
              <a:pPr algn="r"/>
              <a:t>35</a:t>
            </a:fld>
            <a:endParaRPr/>
          </a:p>
        </p:txBody>
      </p:sp>
      <p:pic>
        <p:nvPicPr>
          <p:cNvPr id="273" name="Google Shape;273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4676" y="1009650"/>
            <a:ext cx="7334641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7"/>
          <p:cNvSpPr txBox="1">
            <a:spLocks noGrp="1"/>
          </p:cNvSpPr>
          <p:nvPr>
            <p:ph type="sldNum" idx="12"/>
          </p:nvPr>
        </p:nvSpPr>
        <p:spPr>
          <a:xfrm>
            <a:off x="8472458" y="552046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 lnSpcReduction="20000"/>
          </a:bodyPr>
          <a:lstStyle/>
          <a:p>
            <a:pPr algn="r"/>
            <a:fld id="{00000000-1234-1234-1234-123412341234}" type="slidenum">
              <a:rPr lang="en"/>
              <a:pPr algn="r"/>
              <a:t>36</a:t>
            </a:fld>
            <a:endParaRPr/>
          </a:p>
        </p:txBody>
      </p:sp>
      <p:pic>
        <p:nvPicPr>
          <p:cNvPr id="279" name="Google Shape;279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0963" y="1009651"/>
            <a:ext cx="7222074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8"/>
          <p:cNvSpPr txBox="1">
            <a:spLocks noGrp="1"/>
          </p:cNvSpPr>
          <p:nvPr>
            <p:ph type="sldNum" idx="12"/>
          </p:nvPr>
        </p:nvSpPr>
        <p:spPr>
          <a:xfrm>
            <a:off x="8472458" y="552046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 lnSpcReduction="20000"/>
          </a:bodyPr>
          <a:lstStyle/>
          <a:p>
            <a:pPr algn="r"/>
            <a:fld id="{00000000-1234-1234-1234-123412341234}" type="slidenum">
              <a:rPr lang="en"/>
              <a:pPr algn="r"/>
              <a:t>37</a:t>
            </a:fld>
            <a:endParaRPr/>
          </a:p>
        </p:txBody>
      </p:sp>
      <p:pic>
        <p:nvPicPr>
          <p:cNvPr id="285" name="Google Shape;285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09651"/>
            <a:ext cx="7979954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9"/>
          <p:cNvSpPr txBox="1">
            <a:spLocks noGrp="1"/>
          </p:cNvSpPr>
          <p:nvPr>
            <p:ph type="sldNum" idx="12"/>
          </p:nvPr>
        </p:nvSpPr>
        <p:spPr>
          <a:xfrm>
            <a:off x="8472458" y="552046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 lnSpcReduction="20000"/>
          </a:bodyPr>
          <a:lstStyle/>
          <a:p>
            <a:pPr algn="r"/>
            <a:fld id="{00000000-1234-1234-1234-123412341234}" type="slidenum">
              <a:rPr lang="en"/>
              <a:pPr algn="r"/>
              <a:t>38</a:t>
            </a:fld>
            <a:endParaRPr/>
          </a:p>
        </p:txBody>
      </p:sp>
      <p:pic>
        <p:nvPicPr>
          <p:cNvPr id="291" name="Google Shape;291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7450" y="1009650"/>
            <a:ext cx="712910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50"/>
          <p:cNvSpPr txBox="1">
            <a:spLocks noGrp="1"/>
          </p:cNvSpPr>
          <p:nvPr>
            <p:ph type="sldNum" idx="12"/>
          </p:nvPr>
        </p:nvSpPr>
        <p:spPr>
          <a:xfrm>
            <a:off x="8472458" y="552046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 lnSpcReduction="20000"/>
          </a:bodyPr>
          <a:lstStyle/>
          <a:p>
            <a:pPr algn="r"/>
            <a:fld id="{00000000-1234-1234-1234-123412341234}" type="slidenum">
              <a:rPr lang="en"/>
              <a:pPr algn="r"/>
              <a:t>39</a:t>
            </a:fld>
            <a:endParaRPr/>
          </a:p>
        </p:txBody>
      </p:sp>
      <p:pic>
        <p:nvPicPr>
          <p:cNvPr id="297" name="Google Shape;297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8664" y="1100139"/>
            <a:ext cx="7686675" cy="465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>
            <a:spLocks noGrp="1"/>
          </p:cNvSpPr>
          <p:nvPr>
            <p:ph type="title"/>
          </p:nvPr>
        </p:nvSpPr>
        <p:spPr>
          <a:xfrm>
            <a:off x="311700" y="387871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 fontScale="90000"/>
          </a:bodyPr>
          <a:lstStyle/>
          <a:p>
            <a:r>
              <a:rPr lang="en" dirty="0"/>
              <a:t>Setup &amp; Troubleshooting</a:t>
            </a:r>
            <a:endParaRPr dirty="0"/>
          </a:p>
        </p:txBody>
      </p:sp>
      <p:sp>
        <p:nvSpPr>
          <p:cNvPr id="70" name="Google Shape;70;p15"/>
          <p:cNvSpPr txBox="1">
            <a:spLocks noGrp="1"/>
          </p:cNvSpPr>
          <p:nvPr>
            <p:ph type="sldNum" idx="12"/>
          </p:nvPr>
        </p:nvSpPr>
        <p:spPr>
          <a:xfrm>
            <a:off x="8472458" y="552046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 lnSpcReduction="20000"/>
          </a:bodyPr>
          <a:lstStyle/>
          <a:p>
            <a:pPr algn="r"/>
            <a:fld id="{00000000-1234-1234-1234-123412341234}" type="slidenum">
              <a:rPr lang="en"/>
              <a:pPr algn="r"/>
              <a:t>4</a:t>
            </a:fld>
            <a:endParaRPr/>
          </a:p>
        </p:txBody>
      </p:sp>
      <p:sp>
        <p:nvSpPr>
          <p:cNvPr id="71" name="Google Shape;71;p15"/>
          <p:cNvSpPr txBox="1"/>
          <p:nvPr/>
        </p:nvSpPr>
        <p:spPr>
          <a:xfrm>
            <a:off x="311700" y="1553858"/>
            <a:ext cx="6664833" cy="17235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sz="2000" i="1" dirty="0">
                <a:solidFill>
                  <a:schemeClr val="dk1"/>
                </a:solidFill>
              </a:rPr>
              <a:t>pwd</a:t>
            </a:r>
            <a:endParaRPr sz="2000" i="1" dirty="0">
              <a:solidFill>
                <a:schemeClr val="dk1"/>
              </a:solidFill>
            </a:endParaRPr>
          </a:p>
          <a:p>
            <a:r>
              <a:rPr lang="en" sz="2000" i="1" dirty="0">
                <a:solidFill>
                  <a:schemeClr val="dk1"/>
                </a:solidFill>
              </a:rPr>
              <a:t>mkdir -p ~/workshop/data &amp;&amp; cd ~/workshop</a:t>
            </a:r>
            <a:endParaRPr sz="2000" i="1" dirty="0">
              <a:solidFill>
                <a:schemeClr val="dk1"/>
              </a:solidFill>
            </a:endParaRPr>
          </a:p>
          <a:p>
            <a:r>
              <a:rPr lang="en" sz="2000" i="1" dirty="0">
                <a:solidFill>
                  <a:schemeClr val="dk1"/>
                </a:solidFill>
              </a:rPr>
              <a:t>which bash zsh curl wget gzip tar || true</a:t>
            </a:r>
            <a:endParaRPr sz="2000" i="1" dirty="0">
              <a:solidFill>
                <a:schemeClr val="dk1"/>
              </a:solidFill>
            </a:endParaRPr>
          </a:p>
          <a:p>
            <a:endParaRPr sz="2000" i="1" dirty="0">
              <a:solidFill>
                <a:schemeClr val="dk1"/>
              </a:solidFill>
            </a:endParaRPr>
          </a:p>
          <a:p>
            <a:endParaRPr sz="2000" i="1" dirty="0">
              <a:solidFill>
                <a:schemeClr val="dk1"/>
              </a:solidFill>
            </a:endParaRPr>
          </a:p>
        </p:txBody>
      </p:sp>
      <p:pic>
        <p:nvPicPr>
          <p:cNvPr id="72" name="Google Shape;7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555" y="3254133"/>
            <a:ext cx="8444745" cy="2124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51"/>
          <p:cNvSpPr txBox="1">
            <a:spLocks noGrp="1"/>
          </p:cNvSpPr>
          <p:nvPr>
            <p:ph type="sldNum" idx="12"/>
          </p:nvPr>
        </p:nvSpPr>
        <p:spPr>
          <a:xfrm>
            <a:off x="8472458" y="552046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 lnSpcReduction="20000"/>
          </a:bodyPr>
          <a:lstStyle/>
          <a:p>
            <a:pPr algn="r"/>
            <a:fld id="{00000000-1234-1234-1234-123412341234}" type="slidenum">
              <a:rPr lang="en"/>
              <a:pPr algn="r"/>
              <a:t>40</a:t>
            </a:fld>
            <a:endParaRPr/>
          </a:p>
        </p:txBody>
      </p:sp>
      <p:pic>
        <p:nvPicPr>
          <p:cNvPr id="303" name="Google Shape;303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7939" y="1009651"/>
            <a:ext cx="7208121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BCDF08-8752-AB23-2564-60CCB6D054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54">
            <a:extLst>
              <a:ext uri="{FF2B5EF4-FFF2-40B4-BE49-F238E27FC236}">
                <a16:creationId xmlns:a16="http://schemas.microsoft.com/office/drawing/2014/main" id="{042773E0-FDCD-561B-0704-541D8E7DB870}"/>
              </a:ext>
            </a:extLst>
          </p:cNvPr>
          <p:cNvSpPr txBox="1">
            <a:spLocks/>
          </p:cNvSpPr>
          <p:nvPr/>
        </p:nvSpPr>
        <p:spPr>
          <a:xfrm>
            <a:off x="311700" y="130227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 fontScale="60000" lnSpcReduction="20000"/>
          </a:bodyPr>
          <a:lstStyle>
            <a:lvl1pPr algn="l" defTabSz="91417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Exercise 3.1</a:t>
            </a:r>
          </a:p>
        </p:txBody>
      </p:sp>
      <p:sp>
        <p:nvSpPr>
          <p:cNvPr id="309" name="Google Shape;309;p52"/>
          <p:cNvSpPr txBox="1">
            <a:spLocks/>
          </p:cNvSpPr>
          <p:nvPr/>
        </p:nvSpPr>
        <p:spPr>
          <a:xfrm>
            <a:off x="311700" y="1874974"/>
            <a:ext cx="8520600" cy="4570981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228540" indent="-228540" algn="l" defTabSz="914175" rtl="0" eaLnBrk="1" latinLnBrk="0" hangingPunct="1">
              <a:lnSpc>
                <a:spcPct val="90000"/>
              </a:lnSpc>
              <a:spcBef>
                <a:spcPts val="998"/>
              </a:spcBef>
              <a:buFont typeface="Arial" panose="020B0604020202020204" pitchFamily="34" charset="0"/>
              <a:buChar char="•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628" indent="-228540" algn="l" defTabSz="914175" rtl="0" eaLnBrk="1" latinLnBrk="0" hangingPunct="1">
              <a:lnSpc>
                <a:spcPct val="90000"/>
              </a:lnSpc>
              <a:spcBef>
                <a:spcPts val="503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715" indent="-228540" algn="l" defTabSz="914175" rtl="0" eaLnBrk="1" latinLnBrk="0" hangingPunct="1">
              <a:lnSpc>
                <a:spcPct val="90000"/>
              </a:lnSpc>
              <a:spcBef>
                <a:spcPts val="503"/>
              </a:spcBef>
              <a:buFont typeface="Arial" panose="020B0604020202020204" pitchFamily="34" charset="0"/>
              <a:buChar char="•"/>
              <a:defRPr sz="200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803" indent="-228540" algn="l" defTabSz="914175" rtl="0" eaLnBrk="1" latinLnBrk="0" hangingPunct="1">
              <a:lnSpc>
                <a:spcPct val="90000"/>
              </a:lnSpc>
              <a:spcBef>
                <a:spcPts val="503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6883" indent="-228540" algn="l" defTabSz="914175" rtl="0" eaLnBrk="1" latinLnBrk="0" hangingPunct="1">
              <a:lnSpc>
                <a:spcPct val="90000"/>
              </a:lnSpc>
              <a:spcBef>
                <a:spcPts val="503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3970" indent="-228540" algn="l" defTabSz="914175" rtl="0" eaLnBrk="1" latinLnBrk="0" hangingPunct="1">
              <a:lnSpc>
                <a:spcPct val="90000"/>
              </a:lnSpc>
              <a:spcBef>
                <a:spcPts val="503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058" indent="-228540" algn="l" defTabSz="914175" rtl="0" eaLnBrk="1" latinLnBrk="0" hangingPunct="1">
              <a:lnSpc>
                <a:spcPct val="90000"/>
              </a:lnSpc>
              <a:spcBef>
                <a:spcPts val="503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145" indent="-228540" algn="l" defTabSz="914175" rtl="0" eaLnBrk="1" latinLnBrk="0" hangingPunct="1">
              <a:lnSpc>
                <a:spcPct val="90000"/>
              </a:lnSpc>
              <a:spcBef>
                <a:spcPts val="503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225" indent="-228540" algn="l" defTabSz="914175" rtl="0" eaLnBrk="1" latinLnBrk="0" hangingPunct="1">
              <a:lnSpc>
                <a:spcPct val="90000"/>
              </a:lnSpc>
              <a:spcBef>
                <a:spcPts val="503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en-US" sz="1200" dirty="0">
                <a:solidFill>
                  <a:schemeClr val="dk1"/>
                </a:solidFill>
              </a:rPr>
              <a:t>1. Preview &amp; row count (</a:t>
            </a:r>
            <a:r>
              <a:rPr lang="en-US" sz="1200" i="1" dirty="0" err="1">
                <a:solidFill>
                  <a:schemeClr val="dk1"/>
                </a:solidFill>
              </a:rPr>
              <a:t>zcat</a:t>
            </a:r>
            <a:r>
              <a:rPr lang="en-US" sz="1200" i="1" dirty="0">
                <a:solidFill>
                  <a:schemeClr val="dk1"/>
                </a:solidFill>
              </a:rPr>
              <a:t>/ </a:t>
            </a:r>
            <a:r>
              <a:rPr lang="en-US" sz="1200" i="1" dirty="0" err="1">
                <a:solidFill>
                  <a:schemeClr val="dk1"/>
                </a:solidFill>
              </a:rPr>
              <a:t>gunzip</a:t>
            </a:r>
            <a:r>
              <a:rPr lang="en-US" sz="1200" dirty="0">
                <a:solidFill>
                  <a:schemeClr val="dk1"/>
                </a:solidFill>
              </a:rPr>
              <a:t>)</a:t>
            </a:r>
          </a:p>
          <a:p>
            <a:pPr indent="-298450">
              <a:spcBef>
                <a:spcPts val="1200"/>
              </a:spcBef>
              <a:buClr>
                <a:schemeClr val="dk1"/>
              </a:buClr>
              <a:buSzPts val="1100"/>
            </a:pPr>
            <a:r>
              <a:rPr lang="en-US" sz="1200" dirty="0">
                <a:solidFill>
                  <a:schemeClr val="dk1"/>
                </a:solidFill>
              </a:rPr>
              <a:t>Show the first 10 and last 5 lines.</a:t>
            </a:r>
          </a:p>
          <a:p>
            <a:pPr indent="-298450">
              <a:buClr>
                <a:schemeClr val="dk1"/>
              </a:buClr>
              <a:buSzPts val="1100"/>
            </a:pPr>
            <a:r>
              <a:rPr lang="en-US" sz="1200" dirty="0">
                <a:solidFill>
                  <a:schemeClr val="dk1"/>
                </a:solidFill>
              </a:rPr>
              <a:t>Report the number of data rows (exclude header).</a:t>
            </a:r>
          </a:p>
          <a:p>
            <a:pPr marL="0" indent="0"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en-US" sz="1200" dirty="0">
                <a:solidFill>
                  <a:schemeClr val="dk1"/>
                </a:solidFill>
              </a:rPr>
              <a:t>2. Print the header with column indices so you can choose sample columns.</a:t>
            </a:r>
          </a:p>
          <a:p>
            <a:pPr marL="0" indent="0"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en-US" sz="1200" i="1" dirty="0" err="1">
                <a:solidFill>
                  <a:schemeClr val="dk1"/>
                </a:solidFill>
              </a:rPr>
              <a:t>zcat</a:t>
            </a:r>
            <a:r>
              <a:rPr lang="en-US" sz="1200" i="1" dirty="0">
                <a:solidFill>
                  <a:schemeClr val="dk1"/>
                </a:solidFill>
              </a:rPr>
              <a:t> GSE251845_htseq_raw_counts.csv.gz | head -n 1 | awk -F',' '{for(</a:t>
            </a:r>
            <a:r>
              <a:rPr lang="en-US" sz="1200" i="1" dirty="0" err="1">
                <a:solidFill>
                  <a:schemeClr val="dk1"/>
                </a:solidFill>
              </a:rPr>
              <a:t>i</a:t>
            </a:r>
            <a:r>
              <a:rPr lang="en-US" sz="1200" i="1" dirty="0">
                <a:solidFill>
                  <a:schemeClr val="dk1"/>
                </a:solidFill>
              </a:rPr>
              <a:t>=1;i&lt;=</a:t>
            </a:r>
            <a:r>
              <a:rPr lang="en-US" sz="1200" i="1" dirty="0" err="1">
                <a:solidFill>
                  <a:schemeClr val="dk1"/>
                </a:solidFill>
              </a:rPr>
              <a:t>NF;i</a:t>
            </a:r>
            <a:r>
              <a:rPr lang="en-US" sz="1200" i="1" dirty="0">
                <a:solidFill>
                  <a:schemeClr val="dk1"/>
                </a:solidFill>
              </a:rPr>
              <a:t>++) </a:t>
            </a:r>
            <a:r>
              <a:rPr lang="en-US" sz="1200" i="1" dirty="0" err="1">
                <a:solidFill>
                  <a:schemeClr val="dk1"/>
                </a:solidFill>
              </a:rPr>
              <a:t>printf</a:t>
            </a:r>
            <a:r>
              <a:rPr lang="en-US" sz="1200" i="1" dirty="0">
                <a:solidFill>
                  <a:schemeClr val="dk1"/>
                </a:solidFill>
              </a:rPr>
              <a:t>("%d\</a:t>
            </a:r>
            <a:r>
              <a:rPr lang="en-US" sz="1200" i="1" dirty="0" err="1">
                <a:solidFill>
                  <a:schemeClr val="dk1"/>
                </a:solidFill>
              </a:rPr>
              <a:t>t%s</a:t>
            </a:r>
            <a:r>
              <a:rPr lang="en-US" sz="1200" i="1" dirty="0">
                <a:solidFill>
                  <a:schemeClr val="dk1"/>
                </a:solidFill>
              </a:rPr>
              <a:t>\n", </a:t>
            </a:r>
            <a:r>
              <a:rPr lang="en-US" sz="1200" i="1" dirty="0" err="1">
                <a:solidFill>
                  <a:schemeClr val="dk1"/>
                </a:solidFill>
              </a:rPr>
              <a:t>i</a:t>
            </a:r>
            <a:r>
              <a:rPr lang="en-US" sz="1200" i="1" dirty="0">
                <a:solidFill>
                  <a:schemeClr val="dk1"/>
                </a:solidFill>
              </a:rPr>
              <a:t>, $</a:t>
            </a:r>
            <a:r>
              <a:rPr lang="en-US" sz="1200" i="1" dirty="0" err="1">
                <a:solidFill>
                  <a:schemeClr val="dk1"/>
                </a:solidFill>
              </a:rPr>
              <a:t>i</a:t>
            </a:r>
            <a:r>
              <a:rPr lang="en-US" sz="1200" i="1" dirty="0">
                <a:solidFill>
                  <a:schemeClr val="dk1"/>
                </a:solidFill>
              </a:rPr>
              <a:t>)}'</a:t>
            </a:r>
          </a:p>
          <a:p>
            <a:pPr marL="0" indent="0">
              <a:spcBef>
                <a:spcPts val="1200"/>
              </a:spcBef>
              <a:buFont typeface="Arial" panose="020B0604020202020204" pitchFamily="34" charset="0"/>
              <a:buNone/>
            </a:pPr>
            <a:endParaRPr lang="en-US" sz="1200" dirty="0">
              <a:solidFill>
                <a:schemeClr val="dk1"/>
              </a:solidFill>
            </a:endParaRPr>
          </a:p>
          <a:p>
            <a:pPr marL="0" indent="0">
              <a:spcBef>
                <a:spcPts val="1200"/>
              </a:spcBef>
              <a:buFont typeface="Arial" panose="020B0604020202020204" pitchFamily="34" charset="0"/>
              <a:buNone/>
            </a:pPr>
            <a:endParaRPr lang="en-US" sz="1200" dirty="0">
              <a:solidFill>
                <a:schemeClr val="dk1"/>
              </a:solidFill>
            </a:endParaRPr>
          </a:p>
          <a:p>
            <a:pPr marL="0" indent="0">
              <a:spcBef>
                <a:spcPts val="1200"/>
              </a:spcBef>
              <a:buFont typeface="Arial" panose="020B0604020202020204" pitchFamily="34" charset="0"/>
              <a:buNone/>
            </a:pPr>
            <a:endParaRPr lang="en-US" sz="1200" dirty="0">
              <a:solidFill>
                <a:schemeClr val="dk1"/>
              </a:solidFill>
            </a:endParaRPr>
          </a:p>
          <a:p>
            <a:pPr marL="0" indent="0"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en-US" sz="1200" dirty="0">
                <a:solidFill>
                  <a:schemeClr val="dk1"/>
                </a:solidFill>
              </a:rPr>
              <a:t>3. Pick &amp; extract</a:t>
            </a:r>
          </a:p>
          <a:p>
            <a:pPr indent="-298450">
              <a:spcBef>
                <a:spcPts val="1200"/>
              </a:spcBef>
              <a:buClr>
                <a:schemeClr val="dk1"/>
              </a:buClr>
              <a:buSzPts val="1100"/>
            </a:pPr>
            <a:r>
              <a:rPr lang="en-US" sz="1200" dirty="0">
                <a:solidFill>
                  <a:schemeClr val="dk1"/>
                </a:solidFill>
              </a:rPr>
              <a:t>Choose two sample columns (your choice) plus the gene ID column.</a:t>
            </a:r>
          </a:p>
          <a:p>
            <a:pPr indent="-298450">
              <a:buClr>
                <a:schemeClr val="dk1"/>
              </a:buClr>
              <a:buSzPts val="1100"/>
            </a:pPr>
            <a:r>
              <a:rPr lang="en-US" sz="1200" dirty="0">
                <a:solidFill>
                  <a:schemeClr val="dk1"/>
                </a:solidFill>
              </a:rPr>
              <a:t>Save to </a:t>
            </a:r>
            <a:r>
              <a:rPr lang="en-US" sz="1200" dirty="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subset_cols.csv</a:t>
            </a:r>
            <a:r>
              <a:rPr lang="en-US" sz="1200" dirty="0">
                <a:solidFill>
                  <a:schemeClr val="dk1"/>
                </a:solidFill>
              </a:rPr>
              <a:t>.</a:t>
            </a:r>
          </a:p>
          <a:p>
            <a:pPr marL="0" indent="0"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en-US" sz="1200" dirty="0">
                <a:solidFill>
                  <a:schemeClr val="dk1"/>
                </a:solidFill>
              </a:rPr>
              <a:t>4. Sort (</a:t>
            </a:r>
            <a:r>
              <a:rPr lang="en-US" sz="1200" i="1" dirty="0">
                <a:solidFill>
                  <a:schemeClr val="dk1"/>
                </a:solidFill>
              </a:rPr>
              <a:t>sort -t',' -k3,3nr)</a:t>
            </a:r>
            <a:endParaRPr lang="en-US" sz="1200" dirty="0">
              <a:solidFill>
                <a:schemeClr val="dk1"/>
              </a:solidFill>
            </a:endParaRPr>
          </a:p>
          <a:p>
            <a:pPr indent="-298450">
              <a:spcBef>
                <a:spcPts val="1200"/>
              </a:spcBef>
              <a:buClr>
                <a:schemeClr val="dk1"/>
              </a:buClr>
              <a:buSzPts val="1100"/>
            </a:pPr>
            <a:r>
              <a:rPr lang="en-US" sz="1200" dirty="0">
                <a:solidFill>
                  <a:schemeClr val="dk1"/>
                </a:solidFill>
              </a:rPr>
              <a:t>Sort </a:t>
            </a:r>
            <a:r>
              <a:rPr lang="en-US" sz="1200" dirty="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subset_cols.csv</a:t>
            </a:r>
            <a:r>
              <a:rPr lang="en-US" sz="1200" dirty="0">
                <a:solidFill>
                  <a:schemeClr val="dk1"/>
                </a:solidFill>
              </a:rPr>
              <a:t> descending by one of your sample columns.</a:t>
            </a:r>
          </a:p>
          <a:p>
            <a:pPr indent="-298450">
              <a:buClr>
                <a:schemeClr val="dk1"/>
              </a:buClr>
              <a:buSzPts val="1100"/>
            </a:pPr>
            <a:r>
              <a:rPr lang="en-US" sz="1200" dirty="0">
                <a:solidFill>
                  <a:schemeClr val="dk1"/>
                </a:solidFill>
              </a:rPr>
              <a:t>Keep the header; save as </a:t>
            </a:r>
            <a:r>
              <a:rPr lang="en-US" sz="1200" dirty="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sorted_subset.csv</a:t>
            </a:r>
            <a:r>
              <a:rPr lang="en-US" sz="1200" dirty="0">
                <a:solidFill>
                  <a:schemeClr val="dk1"/>
                </a:solidFill>
              </a:rPr>
              <a:t>.</a:t>
            </a:r>
          </a:p>
        </p:txBody>
      </p:sp>
      <p:pic>
        <p:nvPicPr>
          <p:cNvPr id="311" name="Google Shape;311;p5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03013" y="3704865"/>
            <a:ext cx="8137973" cy="6129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3578059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809E44-29B8-CE8D-9F1E-F4E973A28C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54">
            <a:extLst>
              <a:ext uri="{FF2B5EF4-FFF2-40B4-BE49-F238E27FC236}">
                <a16:creationId xmlns:a16="http://schemas.microsoft.com/office/drawing/2014/main" id="{C6653E2E-B484-CEC2-E108-37B9A193EF46}"/>
              </a:ext>
            </a:extLst>
          </p:cNvPr>
          <p:cNvSpPr txBox="1">
            <a:spLocks/>
          </p:cNvSpPr>
          <p:nvPr/>
        </p:nvSpPr>
        <p:spPr>
          <a:xfrm>
            <a:off x="311700" y="130227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 fontScale="60000" lnSpcReduction="20000"/>
          </a:bodyPr>
          <a:lstStyle>
            <a:lvl1pPr algn="l" defTabSz="91417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Exercise 3.1</a:t>
            </a:r>
          </a:p>
        </p:txBody>
      </p:sp>
      <p:sp>
        <p:nvSpPr>
          <p:cNvPr id="317" name="Google Shape;317;p53"/>
          <p:cNvSpPr txBox="1">
            <a:spLocks/>
          </p:cNvSpPr>
          <p:nvPr/>
        </p:nvSpPr>
        <p:spPr>
          <a:xfrm>
            <a:off x="311700" y="2009725"/>
            <a:ext cx="8520600" cy="3416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228540" indent="-228540" algn="l" defTabSz="914175" rtl="0" eaLnBrk="1" latinLnBrk="0" hangingPunct="1">
              <a:lnSpc>
                <a:spcPct val="90000"/>
              </a:lnSpc>
              <a:spcBef>
                <a:spcPts val="998"/>
              </a:spcBef>
              <a:buFont typeface="Arial" panose="020B0604020202020204" pitchFamily="34" charset="0"/>
              <a:buChar char="•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628" indent="-228540" algn="l" defTabSz="914175" rtl="0" eaLnBrk="1" latinLnBrk="0" hangingPunct="1">
              <a:lnSpc>
                <a:spcPct val="90000"/>
              </a:lnSpc>
              <a:spcBef>
                <a:spcPts val="503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715" indent="-228540" algn="l" defTabSz="914175" rtl="0" eaLnBrk="1" latinLnBrk="0" hangingPunct="1">
              <a:lnSpc>
                <a:spcPct val="90000"/>
              </a:lnSpc>
              <a:spcBef>
                <a:spcPts val="503"/>
              </a:spcBef>
              <a:buFont typeface="Arial" panose="020B0604020202020204" pitchFamily="34" charset="0"/>
              <a:buChar char="•"/>
              <a:defRPr sz="200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803" indent="-228540" algn="l" defTabSz="914175" rtl="0" eaLnBrk="1" latinLnBrk="0" hangingPunct="1">
              <a:lnSpc>
                <a:spcPct val="90000"/>
              </a:lnSpc>
              <a:spcBef>
                <a:spcPts val="503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6883" indent="-228540" algn="l" defTabSz="914175" rtl="0" eaLnBrk="1" latinLnBrk="0" hangingPunct="1">
              <a:lnSpc>
                <a:spcPct val="90000"/>
              </a:lnSpc>
              <a:spcBef>
                <a:spcPts val="503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3970" indent="-228540" algn="l" defTabSz="914175" rtl="0" eaLnBrk="1" latinLnBrk="0" hangingPunct="1">
              <a:lnSpc>
                <a:spcPct val="90000"/>
              </a:lnSpc>
              <a:spcBef>
                <a:spcPts val="503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058" indent="-228540" algn="l" defTabSz="914175" rtl="0" eaLnBrk="1" latinLnBrk="0" hangingPunct="1">
              <a:lnSpc>
                <a:spcPct val="90000"/>
              </a:lnSpc>
              <a:spcBef>
                <a:spcPts val="503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145" indent="-228540" algn="l" defTabSz="914175" rtl="0" eaLnBrk="1" latinLnBrk="0" hangingPunct="1">
              <a:lnSpc>
                <a:spcPct val="90000"/>
              </a:lnSpc>
              <a:spcBef>
                <a:spcPts val="503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225" indent="-228540" algn="l" defTabSz="914175" rtl="0" eaLnBrk="1" latinLnBrk="0" hangingPunct="1">
              <a:lnSpc>
                <a:spcPct val="90000"/>
              </a:lnSpc>
              <a:spcBef>
                <a:spcPts val="503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 panose="020B0604020202020204" pitchFamily="34" charset="0"/>
              <a:buNone/>
            </a:pPr>
            <a:r>
              <a:rPr lang="en-US" sz="1800" dirty="0">
                <a:solidFill>
                  <a:schemeClr val="dk1"/>
                </a:solidFill>
              </a:rPr>
              <a:t>5. Low-information checks</a:t>
            </a:r>
          </a:p>
          <a:p>
            <a:pPr>
              <a:buClr>
                <a:schemeClr val="dk1"/>
              </a:buClr>
              <a:buSzPts val="1100"/>
            </a:pPr>
            <a:r>
              <a:rPr lang="en-US" sz="1800" dirty="0">
                <a:solidFill>
                  <a:schemeClr val="dk1"/>
                </a:solidFill>
              </a:rPr>
              <a:t>ANY-zero genes: genes with at least one zero across samples.</a:t>
            </a:r>
          </a:p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-US" sz="1800" i="1" dirty="0">
                <a:solidFill>
                  <a:schemeClr val="dk1"/>
                </a:solidFill>
              </a:rPr>
              <a:t>awk -F',' 'NR&gt;1 &amp;&amp; ($2==0 || $3==0){</a:t>
            </a:r>
            <a:r>
              <a:rPr lang="en-US" sz="1800" i="1" dirty="0" err="1">
                <a:solidFill>
                  <a:schemeClr val="dk1"/>
                </a:solidFill>
              </a:rPr>
              <a:t>c++</a:t>
            </a:r>
            <a:r>
              <a:rPr lang="en-US" sz="1800" i="1" dirty="0">
                <a:solidFill>
                  <a:schemeClr val="dk1"/>
                </a:solidFill>
              </a:rPr>
              <a:t>} END{print c}'   # ANY-zero</a:t>
            </a:r>
            <a:endParaRPr lang="en-US" sz="1800" dirty="0">
              <a:solidFill>
                <a:schemeClr val="dk1"/>
              </a:solidFill>
            </a:endParaRPr>
          </a:p>
          <a:p>
            <a:pPr>
              <a:buClr>
                <a:schemeClr val="dk1"/>
              </a:buClr>
              <a:buSzPts val="1100"/>
            </a:pPr>
            <a:r>
              <a:rPr lang="en-US" sz="1800" dirty="0">
                <a:solidFill>
                  <a:schemeClr val="dk1"/>
                </a:solidFill>
              </a:rPr>
              <a:t>ALL-zero genes: genes with all zeros across samples.</a:t>
            </a:r>
          </a:p>
          <a:p>
            <a:pPr>
              <a:buClr>
                <a:schemeClr val="dk1"/>
              </a:buClr>
              <a:buSzPts val="1100"/>
            </a:pPr>
            <a:r>
              <a:rPr lang="en-US" sz="1800" dirty="0">
                <a:solidFill>
                  <a:schemeClr val="dk1"/>
                </a:solidFill>
              </a:rPr>
              <a:t>Also report highly expressed genes for one chosen sample column (e.g., counts ≥ 1000).</a:t>
            </a:r>
          </a:p>
          <a:p>
            <a:pPr marL="0" indent="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</a:pPr>
            <a:endParaRPr lang="en-US" sz="180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523840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54"/>
          <p:cNvSpPr txBox="1">
            <a:spLocks/>
          </p:cNvSpPr>
          <p:nvPr/>
        </p:nvSpPr>
        <p:spPr>
          <a:xfrm>
            <a:off x="311700" y="130227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 fontScale="60000" lnSpcReduction="20000"/>
          </a:bodyPr>
          <a:lstStyle>
            <a:lvl1pPr algn="l" defTabSz="91417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Exercise 3.2</a:t>
            </a:r>
            <a:endParaRPr lang="en-US" dirty="0"/>
          </a:p>
        </p:txBody>
      </p:sp>
      <p:sp>
        <p:nvSpPr>
          <p:cNvPr id="324" name="Google Shape;324;p54"/>
          <p:cNvSpPr txBox="1">
            <a:spLocks/>
          </p:cNvSpPr>
          <p:nvPr/>
        </p:nvSpPr>
        <p:spPr>
          <a:xfrm>
            <a:off x="311700" y="2009725"/>
            <a:ext cx="8520600" cy="3416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228540" indent="-228540" algn="l" defTabSz="914175" rtl="0" eaLnBrk="1" latinLnBrk="0" hangingPunct="1">
              <a:lnSpc>
                <a:spcPct val="90000"/>
              </a:lnSpc>
              <a:spcBef>
                <a:spcPts val="998"/>
              </a:spcBef>
              <a:buFont typeface="Arial" panose="020B0604020202020204" pitchFamily="34" charset="0"/>
              <a:buChar char="•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628" indent="-228540" algn="l" defTabSz="914175" rtl="0" eaLnBrk="1" latinLnBrk="0" hangingPunct="1">
              <a:lnSpc>
                <a:spcPct val="90000"/>
              </a:lnSpc>
              <a:spcBef>
                <a:spcPts val="503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715" indent="-228540" algn="l" defTabSz="914175" rtl="0" eaLnBrk="1" latinLnBrk="0" hangingPunct="1">
              <a:lnSpc>
                <a:spcPct val="90000"/>
              </a:lnSpc>
              <a:spcBef>
                <a:spcPts val="503"/>
              </a:spcBef>
              <a:buFont typeface="Arial" panose="020B0604020202020204" pitchFamily="34" charset="0"/>
              <a:buChar char="•"/>
              <a:defRPr sz="200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803" indent="-228540" algn="l" defTabSz="914175" rtl="0" eaLnBrk="1" latinLnBrk="0" hangingPunct="1">
              <a:lnSpc>
                <a:spcPct val="90000"/>
              </a:lnSpc>
              <a:spcBef>
                <a:spcPts val="503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6883" indent="-228540" algn="l" defTabSz="914175" rtl="0" eaLnBrk="1" latinLnBrk="0" hangingPunct="1">
              <a:lnSpc>
                <a:spcPct val="90000"/>
              </a:lnSpc>
              <a:spcBef>
                <a:spcPts val="503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3970" indent="-228540" algn="l" defTabSz="914175" rtl="0" eaLnBrk="1" latinLnBrk="0" hangingPunct="1">
              <a:lnSpc>
                <a:spcPct val="90000"/>
              </a:lnSpc>
              <a:spcBef>
                <a:spcPts val="503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058" indent="-228540" algn="l" defTabSz="914175" rtl="0" eaLnBrk="1" latinLnBrk="0" hangingPunct="1">
              <a:lnSpc>
                <a:spcPct val="90000"/>
              </a:lnSpc>
              <a:spcBef>
                <a:spcPts val="503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145" indent="-228540" algn="l" defTabSz="914175" rtl="0" eaLnBrk="1" latinLnBrk="0" hangingPunct="1">
              <a:lnSpc>
                <a:spcPct val="90000"/>
              </a:lnSpc>
              <a:spcBef>
                <a:spcPts val="503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225" indent="-228540" algn="l" defTabSz="914175" rtl="0" eaLnBrk="1" latinLnBrk="0" hangingPunct="1">
              <a:lnSpc>
                <a:spcPct val="90000"/>
              </a:lnSpc>
              <a:spcBef>
                <a:spcPts val="503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dk1"/>
                </a:solidFill>
              </a:rPr>
              <a:t>Move/copy your downloaded </a:t>
            </a:r>
            <a:r>
              <a:rPr lang="en-US" sz="2000" dirty="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*.</a:t>
            </a:r>
            <a:r>
              <a:rPr lang="en-US" sz="2000" dirty="0" err="1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fastq</a:t>
            </a:r>
            <a:r>
              <a:rPr lang="en-US" sz="2000" dirty="0">
                <a:solidFill>
                  <a:schemeClr val="dk1"/>
                </a:solidFill>
              </a:rPr>
              <a:t> files into your working directory.</a:t>
            </a:r>
          </a:p>
          <a:p>
            <a:pPr marL="0" indent="0"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dk1"/>
                </a:solidFill>
              </a:rPr>
              <a:t>Count reads (headers) — no decompression needed (hint: @)</a:t>
            </a:r>
          </a:p>
          <a:p>
            <a:pPr marL="0" indent="0"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dk1"/>
                </a:solidFill>
              </a:rPr>
              <a:t>Find how many reads contain ambiguous base ‘N’</a:t>
            </a:r>
          </a:p>
          <a:p>
            <a:pPr marL="0" indent="0"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dk1"/>
                </a:solidFill>
              </a:rPr>
              <a:t>Top 10 most common 6-mers at the 5' end</a:t>
            </a:r>
          </a:p>
          <a:p>
            <a:pPr marL="0" indent="0"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dk1"/>
                </a:solidFill>
              </a:rPr>
              <a:t>Motif search (choose a short motif, e.g., ACGTAC)</a:t>
            </a:r>
          </a:p>
          <a:p>
            <a:pPr marL="0" indent="0">
              <a:spcBef>
                <a:spcPts val="1200"/>
              </a:spcBef>
              <a:buClr>
                <a:schemeClr val="dk1"/>
              </a:buClr>
              <a:buSzPts val="1100"/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dk1"/>
                </a:solidFill>
              </a:rPr>
              <a:t>Take the first 100 reads</a:t>
            </a:r>
          </a:p>
        </p:txBody>
      </p:sp>
    </p:spTree>
    <p:extLst>
      <p:ext uri="{BB962C8B-B14F-4D97-AF65-F5344CB8AC3E}">
        <p14:creationId xmlns:p14="http://schemas.microsoft.com/office/powerpoint/2010/main" val="238927509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87D43E-A9D5-6EE1-E12C-1B980BF099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Red text on a black background&#10;&#10;AI-generated content may be incorrect.">
            <a:extLst>
              <a:ext uri="{FF2B5EF4-FFF2-40B4-BE49-F238E27FC236}">
                <a16:creationId xmlns:a16="http://schemas.microsoft.com/office/drawing/2014/main" id="{6061C6E7-6778-BB4B-115F-4C5D0EBBAA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6369" y="3725885"/>
            <a:ext cx="4460789" cy="1374545"/>
          </a:xfrm>
          <a:prstGeom prst="rect">
            <a:avLst/>
          </a:prstGeom>
        </p:spPr>
      </p:pic>
      <p:pic>
        <p:nvPicPr>
          <p:cNvPr id="3" name="Picture 2" descr="A red and blue logo&#10;&#10;AI-generated content may be incorrect.">
            <a:extLst>
              <a:ext uri="{FF2B5EF4-FFF2-40B4-BE49-F238E27FC236}">
                <a16:creationId xmlns:a16="http://schemas.microsoft.com/office/drawing/2014/main" id="{0F87849B-A91C-CC69-F0A3-06BC1262CB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7447" y="5110758"/>
            <a:ext cx="4056488" cy="886339"/>
          </a:xfrm>
          <a:prstGeom prst="rect">
            <a:avLst/>
          </a:prstGeom>
        </p:spPr>
      </p:pic>
      <p:pic>
        <p:nvPicPr>
          <p:cNvPr id="4" name="Picture 3" descr="A logo with text on it&#10;&#10;AI-generated content may be incorrect.">
            <a:extLst>
              <a:ext uri="{FF2B5EF4-FFF2-40B4-BE49-F238E27FC236}">
                <a16:creationId xmlns:a16="http://schemas.microsoft.com/office/drawing/2014/main" id="{F91B9408-CD99-2981-E29C-023320E2E4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750" y="5100430"/>
            <a:ext cx="4056488" cy="89666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E9E27CB-B702-A1CD-BDBD-F5E2DE2E25DD}"/>
              </a:ext>
            </a:extLst>
          </p:cNvPr>
          <p:cNvSpPr txBox="1"/>
          <p:nvPr/>
        </p:nvSpPr>
        <p:spPr>
          <a:xfrm>
            <a:off x="2422113" y="2535942"/>
            <a:ext cx="49106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With thanks to our collaborators</a:t>
            </a:r>
          </a:p>
        </p:txBody>
      </p:sp>
    </p:spTree>
    <p:extLst>
      <p:ext uri="{BB962C8B-B14F-4D97-AF65-F5344CB8AC3E}">
        <p14:creationId xmlns:p14="http://schemas.microsoft.com/office/powerpoint/2010/main" val="33448457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>
            <a:spLocks noGrp="1"/>
          </p:cNvSpPr>
          <p:nvPr>
            <p:ph type="sldNum" idx="12"/>
          </p:nvPr>
        </p:nvSpPr>
        <p:spPr>
          <a:xfrm>
            <a:off x="8472458" y="552046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 lnSpcReduction="20000"/>
          </a:bodyPr>
          <a:lstStyle/>
          <a:p>
            <a:pPr algn="r"/>
            <a:fld id="{00000000-1234-1234-1234-123412341234}" type="slidenum">
              <a:rPr lang="en"/>
              <a:pPr algn="r"/>
              <a:t>5</a:t>
            </a:fld>
            <a:endParaRPr/>
          </a:p>
        </p:txBody>
      </p:sp>
      <p:pic>
        <p:nvPicPr>
          <p:cNvPr id="78" name="Google Shape;7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399" y="2057676"/>
            <a:ext cx="8839201" cy="3500212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6"/>
          <p:cNvSpPr txBox="1"/>
          <p:nvPr/>
        </p:nvSpPr>
        <p:spPr>
          <a:xfrm>
            <a:off x="152400" y="448939"/>
            <a:ext cx="2605500" cy="156963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sz="1800" i="1">
                <a:solidFill>
                  <a:schemeClr val="dk1"/>
                </a:solidFill>
              </a:rPr>
              <a:t>wsl --install -d Ubuntu</a:t>
            </a:r>
            <a:endParaRPr sz="1800" i="1">
              <a:solidFill>
                <a:schemeClr val="dk1"/>
              </a:solidFill>
            </a:endParaRPr>
          </a:p>
          <a:p>
            <a:endParaRPr sz="1800" i="1">
              <a:solidFill>
                <a:schemeClr val="dk1"/>
              </a:solidFill>
            </a:endParaRPr>
          </a:p>
          <a:p>
            <a:r>
              <a:rPr lang="en" sz="1800" i="1">
                <a:solidFill>
                  <a:schemeClr val="dk1"/>
                </a:solidFill>
              </a:rPr>
              <a:t>wsl -l -v</a:t>
            </a:r>
            <a:endParaRPr sz="1800" i="1">
              <a:solidFill>
                <a:schemeClr val="dk1"/>
              </a:solidFill>
            </a:endParaRPr>
          </a:p>
          <a:p>
            <a:r>
              <a:rPr lang="en" sz="1800" i="1">
                <a:solidFill>
                  <a:schemeClr val="dk1"/>
                </a:solidFill>
              </a:rPr>
              <a:t>wsl -d Ubuntu</a:t>
            </a:r>
            <a:endParaRPr sz="1800" i="1">
              <a:solidFill>
                <a:schemeClr val="dk1"/>
              </a:solidFill>
            </a:endParaRPr>
          </a:p>
          <a:p>
            <a:r>
              <a:rPr lang="en" sz="1800" i="1">
                <a:solidFill>
                  <a:schemeClr val="dk1"/>
                </a:solidFill>
              </a:rPr>
              <a:t>exit or Ctrl+D → To exit</a:t>
            </a:r>
            <a:endParaRPr sz="1800" i="1">
              <a:solidFill>
                <a:schemeClr val="dk1"/>
              </a:solidFill>
            </a:endParaRPr>
          </a:p>
        </p:txBody>
      </p:sp>
      <p:sp>
        <p:nvSpPr>
          <p:cNvPr id="80" name="Google Shape;80;p16"/>
          <p:cNvSpPr txBox="1"/>
          <p:nvPr/>
        </p:nvSpPr>
        <p:spPr>
          <a:xfrm>
            <a:off x="3746000" y="485450"/>
            <a:ext cx="30000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sz="1800" i="1">
                <a:solidFill>
                  <a:schemeClr val="dk1"/>
                </a:solidFill>
              </a:rPr>
              <a:t>wsl --unregister "Ubuntu"</a:t>
            </a:r>
            <a:endParaRPr sz="2000"/>
          </a:p>
        </p:txBody>
      </p:sp>
      <p:sp>
        <p:nvSpPr>
          <p:cNvPr id="81" name="Google Shape;81;p16"/>
          <p:cNvSpPr txBox="1"/>
          <p:nvPr/>
        </p:nvSpPr>
        <p:spPr>
          <a:xfrm>
            <a:off x="3746000" y="1203408"/>
            <a:ext cx="5562300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sz="1800" dirty="0">
                <a:solidFill>
                  <a:schemeClr val="dk1"/>
                </a:solidFill>
              </a:rPr>
              <a:t>sudo apt update -y</a:t>
            </a:r>
            <a:endParaRPr sz="1800" dirty="0">
              <a:solidFill>
                <a:schemeClr val="dk1"/>
              </a:solidFill>
            </a:endParaRPr>
          </a:p>
          <a:p>
            <a:r>
              <a:rPr lang="en" sz="1800" dirty="0">
                <a:solidFill>
                  <a:schemeClr val="dk1"/>
                </a:solidFill>
              </a:rPr>
              <a:t>sudo apt install -y curl wget gzip tar grep gawk sed</a:t>
            </a:r>
            <a:endParaRPr sz="180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0C319C-D0BE-A15B-CB1A-37AF92CA81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>
            <a:spLocks/>
          </p:cNvSpPr>
          <p:nvPr/>
        </p:nvSpPr>
        <p:spPr>
          <a:xfrm>
            <a:off x="477150" y="2403450"/>
            <a:ext cx="8346300" cy="1814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228540" indent="-228540" algn="l" defTabSz="914175" rtl="0" eaLnBrk="1" latinLnBrk="0" hangingPunct="1">
              <a:lnSpc>
                <a:spcPct val="90000"/>
              </a:lnSpc>
              <a:spcBef>
                <a:spcPts val="998"/>
              </a:spcBef>
              <a:buFont typeface="Arial" panose="020B0604020202020204" pitchFamily="34" charset="0"/>
              <a:buChar char="•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628" indent="-228540" algn="l" defTabSz="914175" rtl="0" eaLnBrk="1" latinLnBrk="0" hangingPunct="1">
              <a:lnSpc>
                <a:spcPct val="90000"/>
              </a:lnSpc>
              <a:spcBef>
                <a:spcPts val="503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715" indent="-228540" algn="l" defTabSz="914175" rtl="0" eaLnBrk="1" latinLnBrk="0" hangingPunct="1">
              <a:lnSpc>
                <a:spcPct val="90000"/>
              </a:lnSpc>
              <a:spcBef>
                <a:spcPts val="503"/>
              </a:spcBef>
              <a:buFont typeface="Arial" panose="020B0604020202020204" pitchFamily="34" charset="0"/>
              <a:buChar char="•"/>
              <a:defRPr sz="200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803" indent="-228540" algn="l" defTabSz="914175" rtl="0" eaLnBrk="1" latinLnBrk="0" hangingPunct="1">
              <a:lnSpc>
                <a:spcPct val="90000"/>
              </a:lnSpc>
              <a:spcBef>
                <a:spcPts val="503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6883" indent="-228540" algn="l" defTabSz="914175" rtl="0" eaLnBrk="1" latinLnBrk="0" hangingPunct="1">
              <a:lnSpc>
                <a:spcPct val="90000"/>
              </a:lnSpc>
              <a:spcBef>
                <a:spcPts val="503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3970" indent="-228540" algn="l" defTabSz="914175" rtl="0" eaLnBrk="1" latinLnBrk="0" hangingPunct="1">
              <a:lnSpc>
                <a:spcPct val="90000"/>
              </a:lnSpc>
              <a:spcBef>
                <a:spcPts val="503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058" indent="-228540" algn="l" defTabSz="914175" rtl="0" eaLnBrk="1" latinLnBrk="0" hangingPunct="1">
              <a:lnSpc>
                <a:spcPct val="90000"/>
              </a:lnSpc>
              <a:spcBef>
                <a:spcPts val="503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145" indent="-228540" algn="l" defTabSz="914175" rtl="0" eaLnBrk="1" latinLnBrk="0" hangingPunct="1">
              <a:lnSpc>
                <a:spcPct val="90000"/>
              </a:lnSpc>
              <a:spcBef>
                <a:spcPts val="503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225" indent="-228540" algn="l" defTabSz="914175" rtl="0" eaLnBrk="1" latinLnBrk="0" hangingPunct="1">
              <a:lnSpc>
                <a:spcPct val="90000"/>
              </a:lnSpc>
              <a:spcBef>
                <a:spcPts val="503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600" dirty="0">
                <a:solidFill>
                  <a:schemeClr val="dk1"/>
                </a:solidFill>
              </a:rPr>
              <a:t>Module 1</a:t>
            </a:r>
          </a:p>
          <a:p>
            <a:pPr marL="0" indent="0" algn="ctr"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en-US" sz="4800" dirty="0">
                <a:solidFill>
                  <a:schemeClr val="dk1"/>
                </a:solidFill>
              </a:rPr>
              <a:t>GEO Basics</a:t>
            </a:r>
          </a:p>
          <a:p>
            <a:pPr marL="0" indent="0" algn="ctr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</a:pPr>
            <a:endParaRPr lang="en-US" sz="480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91173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>
            <a:spLocks noGrp="1"/>
          </p:cNvSpPr>
          <p:nvPr>
            <p:ph type="title"/>
          </p:nvPr>
        </p:nvSpPr>
        <p:spPr>
          <a:xfrm>
            <a:off x="311700" y="308848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 fontScale="90000"/>
          </a:bodyPr>
          <a:lstStyle/>
          <a:p>
            <a:r>
              <a:rPr lang="en" dirty="0"/>
              <a:t>GEO (Gene Expression Omnibus)</a:t>
            </a:r>
            <a:endParaRPr dirty="0"/>
          </a:p>
        </p:txBody>
      </p:sp>
      <p:sp>
        <p:nvSpPr>
          <p:cNvPr id="93" name="Google Shape;93;p18"/>
          <p:cNvSpPr txBox="1">
            <a:spLocks noGrp="1"/>
          </p:cNvSpPr>
          <p:nvPr>
            <p:ph type="sldNum" idx="12"/>
          </p:nvPr>
        </p:nvSpPr>
        <p:spPr>
          <a:xfrm>
            <a:off x="8472458" y="552046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 lnSpcReduction="20000"/>
          </a:bodyPr>
          <a:lstStyle/>
          <a:p>
            <a:pPr algn="r"/>
            <a:fld id="{00000000-1234-1234-1234-123412341234}" type="slidenum">
              <a:rPr lang="en"/>
              <a:pPr algn="r"/>
              <a:t>7</a:t>
            </a:fld>
            <a:endParaRPr dirty="0"/>
          </a:p>
        </p:txBody>
      </p:sp>
      <p:pic>
        <p:nvPicPr>
          <p:cNvPr id="94" name="Google Shape;9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85" y="1158786"/>
            <a:ext cx="8194692" cy="4959792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8"/>
          <p:cNvSpPr/>
          <p:nvPr/>
        </p:nvSpPr>
        <p:spPr>
          <a:xfrm>
            <a:off x="6447518" y="3795517"/>
            <a:ext cx="1572300" cy="2427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>
              <a:highlight>
                <a:srgbClr val="FF0000"/>
              </a:highlight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 txBox="1">
            <a:spLocks noGrp="1"/>
          </p:cNvSpPr>
          <p:nvPr>
            <p:ph type="sldNum" idx="12"/>
          </p:nvPr>
        </p:nvSpPr>
        <p:spPr>
          <a:xfrm>
            <a:off x="8472458" y="552046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 lnSpcReduction="20000"/>
          </a:bodyPr>
          <a:lstStyle/>
          <a:p>
            <a:pPr algn="r"/>
            <a:fld id="{00000000-1234-1234-1234-123412341234}" type="slidenum">
              <a:rPr lang="en"/>
              <a:pPr algn="r"/>
              <a:t>8</a:t>
            </a:fld>
            <a:endParaRPr/>
          </a:p>
        </p:txBody>
      </p:sp>
      <p:pic>
        <p:nvPicPr>
          <p:cNvPr id="101" name="Google Shape;10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6600" y="235115"/>
            <a:ext cx="6985858" cy="6195792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9"/>
          <p:cNvSpPr txBox="1"/>
          <p:nvPr/>
        </p:nvSpPr>
        <p:spPr>
          <a:xfrm>
            <a:off x="174700" y="776770"/>
            <a:ext cx="1311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sz="1500" dirty="0">
                <a:solidFill>
                  <a:schemeClr val="dk1"/>
                </a:solidFill>
              </a:rPr>
              <a:t>GSE251845</a:t>
            </a:r>
            <a:endParaRPr sz="1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0"/>
          <p:cNvSpPr txBox="1">
            <a:spLocks noGrp="1"/>
          </p:cNvSpPr>
          <p:nvPr>
            <p:ph type="sldNum" idx="12"/>
          </p:nvPr>
        </p:nvSpPr>
        <p:spPr>
          <a:xfrm>
            <a:off x="8472458" y="552046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 lnSpcReduction="20000"/>
          </a:bodyPr>
          <a:lstStyle/>
          <a:p>
            <a:pPr algn="r"/>
            <a:fld id="{00000000-1234-1234-1234-123412341234}" type="slidenum">
              <a:rPr lang="en"/>
              <a:pPr algn="r"/>
              <a:t>9</a:t>
            </a:fld>
            <a:endParaRPr/>
          </a:p>
        </p:txBody>
      </p:sp>
      <p:pic>
        <p:nvPicPr>
          <p:cNvPr id="108" name="Google Shape;108;p20"/>
          <p:cNvPicPr preferRelativeResize="0"/>
          <p:nvPr/>
        </p:nvPicPr>
        <p:blipFill>
          <a:blip r:embed="rId3">
            <a:alphaModFix/>
          </a:blip>
          <a:srcRect r="9738"/>
          <a:stretch>
            <a:fillRect/>
          </a:stretch>
        </p:blipFill>
        <p:spPr>
          <a:xfrm>
            <a:off x="3820862" y="349956"/>
            <a:ext cx="4925946" cy="5995103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0"/>
          <p:cNvSpPr txBox="1"/>
          <p:nvPr/>
        </p:nvSpPr>
        <p:spPr>
          <a:xfrm>
            <a:off x="24662" y="1151900"/>
            <a:ext cx="3796200" cy="395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sz="1800" b="1" dirty="0">
                <a:solidFill>
                  <a:schemeClr val="dk1"/>
                </a:solidFill>
              </a:rPr>
              <a:t>GEO accessions:</a:t>
            </a:r>
            <a:r>
              <a:rPr lang="en" sz="1800" dirty="0">
                <a:solidFill>
                  <a:schemeClr val="dk1"/>
                </a:solidFill>
              </a:rPr>
              <a:t> </a:t>
            </a:r>
            <a:r>
              <a:rPr lang="en" sz="1800" dirty="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GSE</a:t>
            </a:r>
            <a:r>
              <a:rPr lang="en" sz="1800" dirty="0">
                <a:solidFill>
                  <a:schemeClr val="dk1"/>
                </a:solidFill>
              </a:rPr>
              <a:t> (series), </a:t>
            </a:r>
            <a:r>
              <a:rPr lang="en" sz="1800" dirty="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GSM</a:t>
            </a:r>
            <a:r>
              <a:rPr lang="en" sz="1800" dirty="0">
                <a:solidFill>
                  <a:schemeClr val="dk1"/>
                </a:solidFill>
              </a:rPr>
              <a:t> (samples), </a:t>
            </a:r>
            <a:r>
              <a:rPr lang="en" sz="1800" dirty="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GPL</a:t>
            </a:r>
            <a:r>
              <a:rPr lang="en" sz="1800" dirty="0">
                <a:solidFill>
                  <a:schemeClr val="dk1"/>
                </a:solidFill>
              </a:rPr>
              <a:t> (platform)</a:t>
            </a:r>
            <a:br>
              <a:rPr lang="en" sz="1800" dirty="0">
                <a:solidFill>
                  <a:schemeClr val="dk1"/>
                </a:solidFill>
              </a:rPr>
            </a:br>
            <a:endParaRPr sz="1800" dirty="0">
              <a:solidFill>
                <a:schemeClr val="dk1"/>
              </a:solidFill>
            </a:endParaRPr>
          </a:p>
          <a:p>
            <a:r>
              <a:rPr lang="en" sz="1800" b="1" dirty="0">
                <a:solidFill>
                  <a:schemeClr val="dk1"/>
                </a:solidFill>
              </a:rPr>
              <a:t>Processed data:</a:t>
            </a:r>
            <a:r>
              <a:rPr lang="en" sz="1800" dirty="0">
                <a:solidFill>
                  <a:schemeClr val="dk1"/>
                </a:solidFill>
              </a:rPr>
              <a:t> Series Matrix / SOFT / tabular files</a:t>
            </a:r>
            <a:br>
              <a:rPr lang="en" sz="1800" dirty="0">
                <a:solidFill>
                  <a:schemeClr val="dk1"/>
                </a:solidFill>
              </a:rPr>
            </a:br>
            <a:endParaRPr sz="1800" dirty="0">
              <a:solidFill>
                <a:schemeClr val="dk1"/>
              </a:solidFill>
            </a:endParaRPr>
          </a:p>
          <a:p>
            <a:r>
              <a:rPr lang="en" sz="1800" b="1" dirty="0">
                <a:solidFill>
                  <a:schemeClr val="dk1"/>
                </a:solidFill>
              </a:rPr>
              <a:t>Raw count data: </a:t>
            </a:r>
            <a:r>
              <a:rPr lang="en" sz="1800" dirty="0">
                <a:solidFill>
                  <a:schemeClr val="dk1"/>
                </a:solidFill>
              </a:rPr>
              <a:t>in supplementary file</a:t>
            </a:r>
            <a:endParaRPr sz="1800" dirty="0">
              <a:solidFill>
                <a:schemeClr val="dk1"/>
              </a:solidFill>
            </a:endParaRPr>
          </a:p>
          <a:p>
            <a:endParaRPr sz="1800" b="1" dirty="0">
              <a:solidFill>
                <a:schemeClr val="dk1"/>
              </a:solidFill>
            </a:endParaRPr>
          </a:p>
          <a:p>
            <a:r>
              <a:rPr lang="en" sz="1800" b="1" dirty="0">
                <a:solidFill>
                  <a:schemeClr val="dk1"/>
                </a:solidFill>
              </a:rPr>
              <a:t>Raw reads:</a:t>
            </a:r>
            <a:r>
              <a:rPr lang="en" sz="1800" dirty="0">
                <a:solidFill>
                  <a:schemeClr val="dk1"/>
                </a:solidFill>
              </a:rPr>
              <a:t> usually in </a:t>
            </a:r>
            <a:r>
              <a:rPr lang="en" sz="1800" b="1" dirty="0">
                <a:solidFill>
                  <a:schemeClr val="dk1"/>
                </a:solidFill>
              </a:rPr>
              <a:t>SRA/ENA</a:t>
            </a:r>
            <a:r>
              <a:rPr lang="en" sz="1800" dirty="0">
                <a:solidFill>
                  <a:schemeClr val="dk1"/>
                </a:solidFill>
              </a:rPr>
              <a:t> as </a:t>
            </a:r>
            <a:r>
              <a:rPr lang="en" sz="1800" dirty="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SRR…</a:t>
            </a:r>
            <a:r>
              <a:rPr lang="en" sz="1800" dirty="0">
                <a:solidFill>
                  <a:schemeClr val="dk1"/>
                </a:solidFill>
              </a:rPr>
              <a:t> → </a:t>
            </a:r>
            <a:r>
              <a:rPr lang="en" sz="1800" dirty="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*.fastq.gz</a:t>
            </a:r>
            <a:endParaRPr sz="1800" dirty="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457200">
              <a:lnSpc>
                <a:spcPct val="115000"/>
              </a:lnSpc>
              <a:spcBef>
                <a:spcPts val="1800"/>
              </a:spcBef>
              <a:spcAft>
                <a:spcPts val="1800"/>
              </a:spcAft>
            </a:pPr>
            <a:r>
              <a:rPr lang="en" sz="1500" b="1" dirty="0">
                <a:solidFill>
                  <a:schemeClr val="dk1"/>
                </a:solidFill>
              </a:rPr>
              <a:t>Raw (FASTQ):</a:t>
            </a:r>
            <a:r>
              <a:rPr lang="en" sz="1500" dirty="0">
                <a:solidFill>
                  <a:schemeClr val="dk1"/>
                </a:solidFill>
              </a:rPr>
              <a:t> larger; needed for alignment/QC</a:t>
            </a:r>
            <a:endParaRPr sz="1500" dirty="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Bleu vert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Thèm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8713</TotalTime>
  <Words>930</Words>
  <Application>Microsoft Office PowerPoint</Application>
  <PresentationFormat>On-screen Show (4:3)</PresentationFormat>
  <Paragraphs>137</Paragraphs>
  <Slides>44</Slides>
  <Notes>35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1" baseType="lpstr">
      <vt:lpstr>Arial</vt:lpstr>
      <vt:lpstr>Calibri</vt:lpstr>
      <vt:lpstr>Calibri Light</vt:lpstr>
      <vt:lpstr>Open Sans Light</vt:lpstr>
      <vt:lpstr>Roboto Mono</vt:lpstr>
      <vt:lpstr>Wingdings</vt:lpstr>
      <vt:lpstr>Thème Office</vt:lpstr>
      <vt:lpstr>PowerPoint Presentation</vt:lpstr>
      <vt:lpstr>PowerPoint Presentation</vt:lpstr>
      <vt:lpstr>PowerPoint Presentation</vt:lpstr>
      <vt:lpstr>Setup &amp; Troubleshooting</vt:lpstr>
      <vt:lpstr>PowerPoint Presentation</vt:lpstr>
      <vt:lpstr>PowerPoint Presentation</vt:lpstr>
      <vt:lpstr>GEO (Gene Expression Omnibus)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Exercise 1.1</vt:lpstr>
      <vt:lpstr>FTP / HTTPS Download</vt:lpstr>
      <vt:lpstr>Exercise 1.2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Exercise 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Rachade Hmamouchi</dc:creator>
  <cp:lastModifiedBy>Zahra Tavakkol</cp:lastModifiedBy>
  <cp:revision>41</cp:revision>
  <dcterms:created xsi:type="dcterms:W3CDTF">2019-07-29T14:54:16Z</dcterms:created>
  <dcterms:modified xsi:type="dcterms:W3CDTF">2025-10-10T16:29:12Z</dcterms:modified>
</cp:coreProperties>
</file>